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3" r:id="rId1"/>
    <p:sldMasterId id="2147483651" r:id="rId2"/>
    <p:sldMasterId id="2147483655" r:id="rId3"/>
  </p:sldMasterIdLst>
  <p:notesMasterIdLst>
    <p:notesMasterId r:id="rId47"/>
  </p:notesMasterIdLst>
  <p:handoutMasterIdLst>
    <p:handoutMasterId r:id="rId48"/>
  </p:handoutMasterIdLst>
  <p:sldIdLst>
    <p:sldId id="335" r:id="rId4"/>
    <p:sldId id="456" r:id="rId5"/>
    <p:sldId id="427" r:id="rId6"/>
    <p:sldId id="428" r:id="rId7"/>
    <p:sldId id="411" r:id="rId8"/>
    <p:sldId id="412" r:id="rId9"/>
    <p:sldId id="413" r:id="rId10"/>
    <p:sldId id="414" r:id="rId11"/>
    <p:sldId id="416" r:id="rId12"/>
    <p:sldId id="417" r:id="rId13"/>
    <p:sldId id="418" r:id="rId14"/>
    <p:sldId id="419" r:id="rId15"/>
    <p:sldId id="420" r:id="rId16"/>
    <p:sldId id="421" r:id="rId17"/>
    <p:sldId id="422" r:id="rId18"/>
    <p:sldId id="423" r:id="rId19"/>
    <p:sldId id="424" r:id="rId20"/>
    <p:sldId id="425" r:id="rId21"/>
    <p:sldId id="426" r:id="rId22"/>
    <p:sldId id="454" r:id="rId23"/>
    <p:sldId id="455" r:id="rId24"/>
    <p:sldId id="429" r:id="rId25"/>
    <p:sldId id="430" r:id="rId26"/>
    <p:sldId id="431" r:id="rId27"/>
    <p:sldId id="432" r:id="rId28"/>
    <p:sldId id="433" r:id="rId29"/>
    <p:sldId id="434" r:id="rId30"/>
    <p:sldId id="435" r:id="rId31"/>
    <p:sldId id="436" r:id="rId32"/>
    <p:sldId id="437" r:id="rId33"/>
    <p:sldId id="440" r:id="rId34"/>
    <p:sldId id="449" r:id="rId35"/>
    <p:sldId id="450" r:id="rId36"/>
    <p:sldId id="451" r:id="rId37"/>
    <p:sldId id="452" r:id="rId38"/>
    <p:sldId id="438" r:id="rId39"/>
    <p:sldId id="442" r:id="rId40"/>
    <p:sldId id="443" r:id="rId41"/>
    <p:sldId id="444" r:id="rId42"/>
    <p:sldId id="445" r:id="rId43"/>
    <p:sldId id="446" r:id="rId44"/>
    <p:sldId id="439" r:id="rId45"/>
    <p:sldId id="453" r:id="rId46"/>
  </p:sldIdLst>
  <p:sldSz cx="10080625" cy="7561263"/>
  <p:notesSz cx="6805613" cy="9939338"/>
  <p:embeddedFontLst>
    <p:embeddedFont>
      <p:font typeface="Calibri" panose="020F0502020204030204" pitchFamily="34" charset="0"/>
      <p:regular r:id="rId49"/>
      <p:bold r:id="rId50"/>
      <p:italic r:id="rId51"/>
      <p:boldItalic r:id="rId52"/>
    </p:embeddedFont>
  </p:embeddedFontLst>
  <p:defaultTextStyle>
    <a:defPPr>
      <a:defRPr lang="de-DE"/>
    </a:defPPr>
    <a:lvl1pPr marL="0" algn="l" defTabSz="1008035" rtl="0" eaLnBrk="1" latinLnBrk="0" hangingPunct="1">
      <a:defRPr sz="2000" kern="1200">
        <a:solidFill>
          <a:schemeClr val="tx1"/>
        </a:solidFill>
        <a:latin typeface="+mn-lt"/>
        <a:ea typeface="+mn-ea"/>
        <a:cs typeface="+mn-cs"/>
      </a:defRPr>
    </a:lvl1pPr>
    <a:lvl2pPr marL="504017" algn="l" defTabSz="1008035" rtl="0" eaLnBrk="1" latinLnBrk="0" hangingPunct="1">
      <a:defRPr sz="2000" kern="1200">
        <a:solidFill>
          <a:schemeClr val="tx1"/>
        </a:solidFill>
        <a:latin typeface="+mn-lt"/>
        <a:ea typeface="+mn-ea"/>
        <a:cs typeface="+mn-cs"/>
      </a:defRPr>
    </a:lvl2pPr>
    <a:lvl3pPr marL="1008035" algn="l" defTabSz="1008035" rtl="0" eaLnBrk="1" latinLnBrk="0" hangingPunct="1">
      <a:defRPr sz="2000" kern="1200">
        <a:solidFill>
          <a:schemeClr val="tx1"/>
        </a:solidFill>
        <a:latin typeface="+mn-lt"/>
        <a:ea typeface="+mn-ea"/>
        <a:cs typeface="+mn-cs"/>
      </a:defRPr>
    </a:lvl3pPr>
    <a:lvl4pPr marL="1512052" algn="l" defTabSz="1008035" rtl="0" eaLnBrk="1" latinLnBrk="0" hangingPunct="1">
      <a:defRPr sz="2000" kern="1200">
        <a:solidFill>
          <a:schemeClr val="tx1"/>
        </a:solidFill>
        <a:latin typeface="+mn-lt"/>
        <a:ea typeface="+mn-ea"/>
        <a:cs typeface="+mn-cs"/>
      </a:defRPr>
    </a:lvl4pPr>
    <a:lvl5pPr marL="2016069" algn="l" defTabSz="1008035" rtl="0" eaLnBrk="1" latinLnBrk="0" hangingPunct="1">
      <a:defRPr sz="2000" kern="1200">
        <a:solidFill>
          <a:schemeClr val="tx1"/>
        </a:solidFill>
        <a:latin typeface="+mn-lt"/>
        <a:ea typeface="+mn-ea"/>
        <a:cs typeface="+mn-cs"/>
      </a:defRPr>
    </a:lvl5pPr>
    <a:lvl6pPr marL="2520086" algn="l" defTabSz="1008035" rtl="0" eaLnBrk="1" latinLnBrk="0" hangingPunct="1">
      <a:defRPr sz="2000" kern="1200">
        <a:solidFill>
          <a:schemeClr val="tx1"/>
        </a:solidFill>
        <a:latin typeface="+mn-lt"/>
        <a:ea typeface="+mn-ea"/>
        <a:cs typeface="+mn-cs"/>
      </a:defRPr>
    </a:lvl6pPr>
    <a:lvl7pPr marL="3024104" algn="l" defTabSz="1008035" rtl="0" eaLnBrk="1" latinLnBrk="0" hangingPunct="1">
      <a:defRPr sz="2000" kern="1200">
        <a:solidFill>
          <a:schemeClr val="tx1"/>
        </a:solidFill>
        <a:latin typeface="+mn-lt"/>
        <a:ea typeface="+mn-ea"/>
        <a:cs typeface="+mn-cs"/>
      </a:defRPr>
    </a:lvl7pPr>
    <a:lvl8pPr marL="3528121" algn="l" defTabSz="1008035" rtl="0" eaLnBrk="1" latinLnBrk="0" hangingPunct="1">
      <a:defRPr sz="2000" kern="1200">
        <a:solidFill>
          <a:schemeClr val="tx1"/>
        </a:solidFill>
        <a:latin typeface="+mn-lt"/>
        <a:ea typeface="+mn-ea"/>
        <a:cs typeface="+mn-cs"/>
      </a:defRPr>
    </a:lvl8pPr>
    <a:lvl9pPr marL="4032138" algn="l" defTabSz="1008035"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859">
          <p15:clr>
            <a:srgbClr val="A4A3A4"/>
          </p15:clr>
        </p15:guide>
        <p15:guide id="2" pos="309">
          <p15:clr>
            <a:srgbClr val="A4A3A4"/>
          </p15:clr>
        </p15:guide>
      </p15:sldGuideLst>
    </p:ext>
    <p:ext uri="{2D200454-40CA-4A62-9FC3-DE9A4176ACB9}">
      <p15:notesGuideLst xmlns:p15="http://schemas.microsoft.com/office/powerpoint/2012/main" xmlns="">
        <p15:guide id="1" orient="horz" pos="3131">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C11C"/>
    <a:srgbClr val="003560"/>
    <a:srgbClr val="E7E7E7"/>
    <a:srgbClr val="E6E4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Keine Formatvorlage, kein Gitternetz">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6" autoAdjust="0"/>
    <p:restoredTop sz="94711" autoAdjust="0"/>
  </p:normalViewPr>
  <p:slideViewPr>
    <p:cSldViewPr snapToGrid="0" snapToObjects="1">
      <p:cViewPr>
        <p:scale>
          <a:sx n="108" d="100"/>
          <a:sy n="108" d="100"/>
        </p:scale>
        <p:origin x="-1362" y="-36"/>
      </p:cViewPr>
      <p:guideLst>
        <p:guide orient="horz" pos="1859"/>
        <p:guide pos="309"/>
      </p:guideLst>
    </p:cSldViewPr>
  </p:slideViewPr>
  <p:outlineViewPr>
    <p:cViewPr>
      <p:scale>
        <a:sx n="33" d="100"/>
        <a:sy n="33" d="100"/>
      </p:scale>
      <p:origin x="48" y="5040"/>
    </p:cViewPr>
  </p:outlineViewPr>
  <p:notesTextViewPr>
    <p:cViewPr>
      <p:scale>
        <a:sx n="100" d="100"/>
        <a:sy n="100" d="100"/>
      </p:scale>
      <p:origin x="0" y="0"/>
    </p:cViewPr>
  </p:notesTextViewPr>
  <p:sorterViewPr>
    <p:cViewPr>
      <p:scale>
        <a:sx n="75" d="100"/>
        <a:sy n="75" d="100"/>
      </p:scale>
      <p:origin x="0" y="0"/>
    </p:cViewPr>
  </p:sorterViewPr>
  <p:notesViewPr>
    <p:cSldViewPr snapToGrid="0" snapToObjects="1">
      <p:cViewPr varScale="1">
        <p:scale>
          <a:sx n="88" d="100"/>
          <a:sy n="88" d="100"/>
        </p:scale>
        <p:origin x="-2712" y="-12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font" Target="fonts/font2.fntdata"/><Relationship Id="rId55"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1.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4.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handoutMaster" Target="handoutMasters/handoutMaster1.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font" Target="fonts/font3.fntdata"/><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2"/>
            <a:ext cx="2949099" cy="496967"/>
          </a:xfrm>
          <a:prstGeom prst="rect">
            <a:avLst/>
          </a:prstGeom>
        </p:spPr>
        <p:txBody>
          <a:bodyPr vert="horz" lIns="95680" tIns="47840" rIns="95680" bIns="47840" rtlCol="0"/>
          <a:lstStyle>
            <a:lvl1pPr algn="l">
              <a:defRPr sz="1300"/>
            </a:lvl1pPr>
          </a:lstStyle>
          <a:p>
            <a:endParaRPr lang="de-DE"/>
          </a:p>
        </p:txBody>
      </p:sp>
      <p:sp>
        <p:nvSpPr>
          <p:cNvPr id="3" name="Datumsplatzhalter 2"/>
          <p:cNvSpPr>
            <a:spLocks noGrp="1"/>
          </p:cNvSpPr>
          <p:nvPr>
            <p:ph type="dt" sz="quarter" idx="1"/>
          </p:nvPr>
        </p:nvSpPr>
        <p:spPr>
          <a:xfrm>
            <a:off x="3854941" y="2"/>
            <a:ext cx="2949099" cy="496967"/>
          </a:xfrm>
          <a:prstGeom prst="rect">
            <a:avLst/>
          </a:prstGeom>
        </p:spPr>
        <p:txBody>
          <a:bodyPr vert="horz" lIns="95680" tIns="47840" rIns="95680" bIns="47840" rtlCol="0"/>
          <a:lstStyle>
            <a:lvl1pPr algn="r">
              <a:defRPr sz="1300"/>
            </a:lvl1pPr>
          </a:lstStyle>
          <a:p>
            <a:fld id="{01B3580A-28EB-462D-8D5E-999B1A80CDDD}" type="datetimeFigureOut">
              <a:rPr lang="de-DE" smtClean="0"/>
              <a:pPr/>
              <a:t>13.06.2023</a:t>
            </a:fld>
            <a:endParaRPr lang="de-DE"/>
          </a:p>
        </p:txBody>
      </p:sp>
      <p:sp>
        <p:nvSpPr>
          <p:cNvPr id="4" name="Fußzeilenplatzhalter 3"/>
          <p:cNvSpPr>
            <a:spLocks noGrp="1"/>
          </p:cNvSpPr>
          <p:nvPr>
            <p:ph type="ftr" sz="quarter" idx="2"/>
          </p:nvPr>
        </p:nvSpPr>
        <p:spPr>
          <a:xfrm>
            <a:off x="1" y="9440648"/>
            <a:ext cx="2949099" cy="496967"/>
          </a:xfrm>
          <a:prstGeom prst="rect">
            <a:avLst/>
          </a:prstGeom>
        </p:spPr>
        <p:txBody>
          <a:bodyPr vert="horz" lIns="95680" tIns="47840" rIns="95680" bIns="47840" rtlCol="0" anchor="b"/>
          <a:lstStyle>
            <a:lvl1pPr algn="l">
              <a:defRPr sz="1300"/>
            </a:lvl1pPr>
          </a:lstStyle>
          <a:p>
            <a:endParaRPr lang="de-DE"/>
          </a:p>
        </p:txBody>
      </p:sp>
      <p:sp>
        <p:nvSpPr>
          <p:cNvPr id="5" name="Foliennummernplatzhalter 4"/>
          <p:cNvSpPr>
            <a:spLocks noGrp="1"/>
          </p:cNvSpPr>
          <p:nvPr>
            <p:ph type="sldNum" sz="quarter" idx="3"/>
          </p:nvPr>
        </p:nvSpPr>
        <p:spPr>
          <a:xfrm>
            <a:off x="3854941" y="9440648"/>
            <a:ext cx="2949099" cy="496967"/>
          </a:xfrm>
          <a:prstGeom prst="rect">
            <a:avLst/>
          </a:prstGeom>
        </p:spPr>
        <p:txBody>
          <a:bodyPr vert="horz" lIns="95680" tIns="47840" rIns="95680" bIns="47840" rtlCol="0" anchor="b"/>
          <a:lstStyle>
            <a:lvl1pPr algn="r">
              <a:defRPr sz="1300"/>
            </a:lvl1pPr>
          </a:lstStyle>
          <a:p>
            <a:fld id="{FAC31F41-1D5A-4058-911E-D0EF823D6476}" type="slidenum">
              <a:rPr lang="de-DE" smtClean="0"/>
              <a:pPr/>
              <a:t>‹Nr.›</a:t>
            </a:fld>
            <a:endParaRPr lang="de-DE"/>
          </a:p>
        </p:txBody>
      </p:sp>
    </p:spTree>
    <p:extLst>
      <p:ext uri="{BB962C8B-B14F-4D97-AF65-F5344CB8AC3E}">
        <p14:creationId xmlns:p14="http://schemas.microsoft.com/office/powerpoint/2010/main" val="389844754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31T13:57:34.305"/>
    </inkml:context>
    <inkml:brush xml:id="br0">
      <inkml:brushProperty name="width" value="0.05" units="cm"/>
      <inkml:brushProperty name="height" value="0.05" units="cm"/>
    </inkml:brush>
  </inkml:definitions>
  <inkml:trace contextRef="#ctx0" brushRef="#br0">3 0 24575,'2'38'0,"2"0"0,2 0 0,2 0 0,17 52 0,-13-52 0,-2 0 0,-2 0 0,-1 1 0,2 46 0,-8-31 0,-5 160 0,-10-134 0,9-57 0,1-1 0,-2 32 0,4-29 0,-2-1 0,0 1 0,-2-1 0,-8 25 0,6-26 0,2 1 0,0 0 0,1 0 0,-1 32 0,5 839 0,4-414 0,-3 505 0,1-963 0,1 0 0,10 38 0,-7-36 0,-1 0 0,2 27 0,-9 60 0,1-71 0,1 0 0,7 52 0,-6-91 0,0-1 0,1 0 0,-1 0 0,1 0 0,-1 0 0,1 0 0,-1 0 0,1 0 0,0 0 0,-1 0 0,1 0 0,0 0 0,0 0 0,0-1 0,0 1 0,0 0 0,0 0 0,0-1 0,0 1 0,0-1 0,0 1 0,0-1 0,0 1 0,0-1 0,0 0 0,0 1 0,1-1 0,-1 0 0,0 0 0,2 0 0,42-2 0,-31 0 0,368-5 0,-308 7 0,-45 2 0,1 0 0,32 9 0,-30-5 0,50 3 0,12-9 0,-61-2 0,0 2 0,-1 1 0,1 2 0,0 1 0,-1 1 0,38 12 0,-40-8 0,0-1 0,1-2 0,0 0 0,47 1 0,131-9 0,-81-1 0,1008 3 0,-1114-1 0,-1-1 0,42-10 0,-39 6 0,0 2 0,30-2 0,220 8 0,-173 12 0,-67-7 0,66 3 0,1868-9 89,-919-4-1543,-1024 3-5372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31T14:02:17.188"/>
    </inkml:context>
    <inkml:brush xml:id="br0">
      <inkml:brushProperty name="width" value="0.05" units="cm"/>
      <inkml:brushProperty name="height" value="0.05" units="cm"/>
      <inkml:brushProperty name="color" value="#E71224"/>
    </inkml:brush>
  </inkml:definitions>
  <inkml:trace contextRef="#ctx0" brushRef="#br0">0 1 24575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31T14:02:22.055"/>
    </inkml:context>
    <inkml:brush xml:id="br0">
      <inkml:brushProperty name="width" value="0.05" units="cm"/>
      <inkml:brushProperty name="height" value="0.05" units="cm"/>
      <inkml:brushProperty name="color" value="#E71224"/>
    </inkml:brush>
  </inkml:definitions>
  <inkml:trace contextRef="#ctx0" brushRef="#br0">1 0 24575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31T14:02:27.271"/>
    </inkml:context>
    <inkml:brush xml:id="br0">
      <inkml:brushProperty name="width" value="0.05" units="cm"/>
      <inkml:brushProperty name="height" value="0.05" units="cm"/>
      <inkml:brushProperty name="color" value="#E71224"/>
    </inkml:brush>
  </inkml:definitions>
  <inkml:trace contextRef="#ctx0" brushRef="#br0">0 1 24575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31T14:02:29.054"/>
    </inkml:context>
    <inkml:brush xml:id="br0">
      <inkml:brushProperty name="width" value="0.05" units="cm"/>
      <inkml:brushProperty name="height" value="0.05" units="cm"/>
      <inkml:brushProperty name="color" value="#E71224"/>
    </inkml:brush>
  </inkml:definitions>
  <inkml:trace contextRef="#ctx0" brushRef="#br0">0 0 24575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31T14:12:23.921"/>
    </inkml:context>
    <inkml:brush xml:id="br0">
      <inkml:brushProperty name="width" value="0.05" units="cm"/>
      <inkml:brushProperty name="height" value="0.05" units="cm"/>
      <inkml:brushProperty name="color" value="#E71224"/>
    </inkml:brush>
  </inkml:definitions>
  <inkml:trace contextRef="#ctx0" brushRef="#br0">0 1 24575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31T14:12:26.905"/>
    </inkml:context>
    <inkml:brush xml:id="br0">
      <inkml:brushProperty name="width" value="0.05" units="cm"/>
      <inkml:brushProperty name="height" value="0.05" units="cm"/>
      <inkml:brushProperty name="color" value="#E71224"/>
    </inkml:brush>
  </inkml:definitions>
  <inkml:trace contextRef="#ctx0" brushRef="#br0">1 0 24575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31T14:12:28.405"/>
    </inkml:context>
    <inkml:brush xml:id="br0">
      <inkml:brushProperty name="width" value="0.05" units="cm"/>
      <inkml:brushProperty name="height" value="0.05" units="cm"/>
      <inkml:brushProperty name="color" value="#E71224"/>
    </inkml:brush>
  </inkml:definitions>
  <inkml:trace contextRef="#ctx0" brushRef="#br0">0 1 24575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31T13:57:48.622"/>
    </inkml:context>
    <inkml:brush xml:id="br0">
      <inkml:brushProperty name="width" value="0.05" units="cm"/>
      <inkml:brushProperty name="height" value="0.05" units="cm"/>
    </inkml:brush>
  </inkml:definitions>
  <inkml:trace contextRef="#ctx0" brushRef="#br0">0 1 24575,'2'21'0,"1"-1"0,0 1 0,2-1 0,11 34 0,4 17 0,-3 44 0,-13-80 0,1-1 0,2 0 0,12 38 0,-11-40 0,-1 0 0,-2 0 0,-2 1 0,0 0 0,-3-1 0,-4 53 0,1 6 0,3 716 0,-2-764 0,-12 66 0,7-66 0,-2 62 0,10 1090 0,-2-1165 0,-2 0 0,-8 33 0,5-30 0,-3 50 0,6-42 0,-9 46 0,6-49 0,-4 63 0,8 3 0,7 180 0,-5-281 0,0 0 0,1 0 0,0 0 0,0 0 0,0 0 0,0 0 0,0 0 0,0-1 0,1 1 0,0 0 0,-1-1 0,1 1 0,0-1 0,0 1 0,0-1 0,1 0 0,-1 0 0,0 0 0,1 0 0,-1-1 0,1 1 0,0-1 0,0 1 0,-1-1 0,1 0 0,0 0 0,0 0 0,0 0 0,0-1 0,4 1 0,11 1 0,0 0 0,0-2 0,1 0 0,19-3 0,-6 1 0,390-2 0,-257 5 0,19 14 0,6 1 0,-132-14 0,62 11 0,-62-5 0,63-1 0,-116-7 0,41 1 0,-1-2 0,1-3 0,61-11 0,-56 7 0,-1 2 0,1 2 0,98 7 0,-37 0 0,671-3 0,-742-2 0,63-12 0,-62 8 0,59-3 0,1310 8 0,-642 3 0,-747-3 0,0-1 0,42-10 0,-41 6 0,1 2 0,30-2 0,398 5 84,-217 3-1533,-209-2-5377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31T13:57:53.805"/>
    </inkml:context>
    <inkml:brush xml:id="br0">
      <inkml:brushProperty name="width" value="0.05" units="cm"/>
      <inkml:brushProperty name="height" value="0.05" units="cm"/>
    </inkml:brush>
  </inkml:definitions>
  <inkml:trace contextRef="#ctx0" brushRef="#br0">0 0 24575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31T13:58:17.404"/>
    </inkml:context>
    <inkml:brush xml:id="br0">
      <inkml:brushProperty name="width" value="0.05" units="cm"/>
      <inkml:brushProperty name="height" value="0.05" units="cm"/>
    </inkml:brush>
  </inkml:definitions>
  <inkml:trace contextRef="#ctx0" brushRef="#br0">96 1 24575,'-4'0'0,"0"0"0,0 0 0,0 0 0,0 1 0,0-1 0,0 1 0,1 0 0,-1 0 0,0 0 0,0 0 0,1 1 0,-1 0 0,1-1 0,-1 1 0,1 1 0,-3 1 0,3 0 0,0 0 0,1-1 0,-1 1 0,1 0 0,0 0 0,0 0 0,1 0 0,-1 0 0,1 1 0,0-1 0,0 1 0,0-1 0,0 9 0,-3 70 0,6 92 0,2-38 0,-5 3477 0,1-3611 0,0 0 0,0 0 0,0-1 0,0 1 0,1 0 0,-1 0 0,1 0 0,-1 0 0,1-1 0,0 1 0,0 0 0,0-1 0,1 1 0,-1-1 0,3 4 0,-1-4 0,0 0 0,-1 0 0,1 0 0,0 0 0,0-1 0,1 0 0,-1 1 0,0-1 0,0 0 0,1-1 0,-1 1 0,0 0 0,6-1 0,444 74 0,-379-65 0,1-4 0,137-6 0,-69-3 0,335 4 0,-456-1 0,1-1 0,39-10 0,-38 7 0,1 1 0,27-2 0,259 6 0,-144 1 0,-147-2 0,1-1 0,-2-1 0,22-6 0,-18 4 0,46-5 0,504 7 0,-291 6 0,1868-3 0,-2131-2 0,0 1 0,0-2 0,20-6 0,45-5 0,13-2 0,-71 11 0,0 0 0,32-1 0,2 5 0,-24 2 0,0-2 0,0-2 0,48-10 0,-35 5 0,0 3 0,0 1 0,0 3 0,52 5 0,9-2 0,128-2-1365,-212 0-5461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31T13:58:45.688"/>
    </inkml:context>
    <inkml:brush xml:id="br0">
      <inkml:brushProperty name="width" value="0.05" units="cm"/>
      <inkml:brushProperty name="height" value="0.05" units="cm"/>
      <inkml:brushProperty name="color" value="#E71224"/>
    </inkml:brush>
  </inkml:definitions>
  <inkml:trace contextRef="#ctx0" brushRef="#br0">1 0 24575,'0'40'0,"-1"23"0,3 0 0,16 101 0,-9-96 0,-3 0 0,-3 1 0,-6 75 0,0-15 0,3 379 0,1-489 0,1 0 0,1 0 0,5 21 0,7 43 0,0 36 0,-8-79 0,3 69 0,-10-84 0,1 19 0,-1 0 0,-3-1 0,-15 82 0,10-78 0,3-1 0,1 1 0,2 1 0,6 62 0,-1 0 0,-3 756 0,2-841 0,1 1 0,1-1 0,1 1 0,16 46 0,-10-48 0,0-1 0,2-1 0,0 1 0,2-2 0,0 0 0,1-1 0,1 0 0,30 26 0,-41-41 0,-1-1 0,1 1 0,0-1 0,0 0 0,0 0 0,1-1 0,-1 1 0,1-1 0,0-1 0,8 3 0,4-1 0,0-1 0,27 2 0,38 6 0,2 4 0,-61-12 0,-1 2 0,0 0 0,38 14 0,-27-6 0,2-2 0,-1-1 0,2-1 0,-1-2 0,1-2 0,0-2 0,62-2 0,31 1 0,96-6 0,-147-10 0,-58 9 0,1 1 0,33-2 0,29 5 0,-31 2 0,0-3 0,82-14 0,-58 6 0,-56 8 0,0-1 0,-1-1 0,0-1 0,23-7 0,-26 5 0,0 0 0,0 2 0,1 0 0,-1 1 0,1 1 0,0 0 0,0 2 0,1 0 0,-1 1 0,0 1 0,0 1 0,25 6 0,-8-1 0,0-2 0,42 1 0,-20-2 0,25 9 0,14 1 0,-14-12 0,-31-2 0,1 3 0,60 11 0,118 16 0,-151-20 0,0-5 0,132-6 0,-70-2 0,39-12 0,-5-1 0,1351 18 0,-1491-1 0,62 13 0,-62-8 0,62 3 0,-10-9-1365,-62 0-5461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31T14:00:51.621"/>
    </inkml:context>
    <inkml:brush xml:id="br0">
      <inkml:brushProperty name="width" value="0.05" units="cm"/>
      <inkml:brushProperty name="height" value="0.05" units="cm"/>
      <inkml:brushProperty name="color" value="#E71224"/>
    </inkml:brush>
  </inkml:definitions>
  <inkml:trace contextRef="#ctx0" brushRef="#br0">1 6 24575,'57'-1'0,"-11"0"0,-1 1 0,0 3 0,75 13 0,-23 3 0,109 6 0,-115-11 0,-58-8 0,65 3 0,-32-8 0,0-3 0,101-16 0,-97 9 0,0 3 0,138 7 0,-78 1 0,1783-2 0,-1891-1 0,0-1 0,41-10 0,-39 6 0,-1 2 0,31-2 0,54 7 0,-68 1 0,1-2 0,-1-2 0,61-10 0,-29 1 0,1 4 0,1 2 0,108 8 0,-45 0 0,-3-6 0,149 6 0,-267 0 0,-1 0 0,0 1 0,-1 0 0,1 1 0,14 7 0,49 15 0,-45-20 0,1 1 0,-2 1 0,1 2 0,-1 1 0,-1 1 0,0 2 0,56 37 0,-76-42 0,0 1 0,-1 0 0,-1 1 0,1 0 0,-2 0 0,0 0 0,8 18 0,28 39 0,-31-51 0,-2 0 0,0 1 0,-1 0 0,-1 1 0,0 0 0,-2 1 0,0-1 0,-1 1 0,-2 0 0,0 1 0,-1-1 0,-1 1 0,-2 39 0,2-36 0,1-1 0,0 0 0,2 0 0,12 36 0,-9-33 0,-2-1 0,0 1 0,3 35 0,-7 0 0,-1-12 0,13 78 0,-5-57 0,-3 1 0,-7 133 0,-1-75 0,1-73 0,0-14 0,1 0 0,2 0 0,16 82 0,-1-59 0,4 17 0,15 113 0,-7 15 0,-16-122 0,-6-50 0,3 72 0,-11 271-1365,1-363-5461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31T14:01:04.071"/>
    </inkml:context>
    <inkml:brush xml:id="br0">
      <inkml:brushProperty name="width" value="0.05" units="cm"/>
      <inkml:brushProperty name="height" value="0.05" units="cm"/>
      <inkml:brushProperty name="color" value="#E71224"/>
    </inkml:brush>
  </inkml:definitions>
  <inkml:trace contextRef="#ctx0" brushRef="#br0">0 1 24575,'1'3'0,"-1"0"0,1 0 0,0 0 0,0 0 0,0 0 0,0 0 0,1 0 0,-1-1 0,1 1 0,-1 0 0,1-1 0,0 1 0,0-1 0,0 0 0,5 4 0,41 32 0,-37-31 0,37 28 0,3-2 0,76 37 0,-116-64 0,-1 1 0,0 0 0,0 0 0,17 17 0,24 18 0,186 137 0,-44-27 0,-87-82 0,25 19 0,-45-14 0,-65-54 0,1-1 0,0-2 0,1 0 0,2-1 0,-1-1 0,2-1 0,32 13 0,-9-10 0,157 61 0,-166-61 0,-1 2 0,71 48 0,-63-36 0,-26-18 0,0 0 0,-1 2 0,20 21 0,-8-3 0,-14-13 0,2 0 0,0-2 0,1 0 0,0-1 0,2-1 0,34 20 0,-33-25 0,-2 2 0,23 18 0,-25-17 0,0-2 0,43 23 0,-30-19 0,0 2 0,59 44 0,-53-35 0,45 25 0,-21-21 0,-34-19 0,-1 2 0,34 23 0,-5 7 0,-33-25 0,1-1 0,0-2 0,34 18 0,29 12 0,-48-25 0,1-1 0,52 18 0,-61-27 0,-2 2 0,44 26 0,-1-1 0,-51-27 0,0 2 0,-1 0 0,20 18 0,43 29 0,235 142 0,-14-43 0,-9-11 0,-179-97 0,-79-36 0,54 29 0,-65-31 0,54 21 0,-4-3 0,-62-25 0,-1 2 0,-1 0 0,14 12 0,-14-10 0,1-1 0,0-1 0,19 11 0,74 41 0,-6-2 0,93 43 0,-16-9 0,-106-56 0,-49-27 0,-1 2 0,35 23 0,-27-16 0,0-1 0,1-2 0,0-1 0,53 17 0,-48-19 0,0 2 0,-1 0 0,50 32 0,30 28-1365,-101-64-5461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31T14:02:11.771"/>
    </inkml:context>
    <inkml:brush xml:id="br0">
      <inkml:brushProperty name="width" value="0.05" units="cm"/>
      <inkml:brushProperty name="height" value="0.05" units="cm"/>
      <inkml:brushProperty name="color" value="#E71224"/>
    </inkml:brush>
  </inkml:definitions>
  <inkml:trace contextRef="#ctx0" brushRef="#br0">1 1 24575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31T14:02:13.788"/>
    </inkml:context>
    <inkml:brush xml:id="br0">
      <inkml:brushProperty name="width" value="0.05" units="cm"/>
      <inkml:brushProperty name="height" value="0.05" units="cm"/>
      <inkml:brushProperty name="color" value="#E71224"/>
    </inkml:brush>
  </inkml:definitions>
  <inkml:trace contextRef="#ctx0" brushRef="#br0">0 1 24575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2"/>
            <a:ext cx="2949099" cy="496967"/>
          </a:xfrm>
          <a:prstGeom prst="rect">
            <a:avLst/>
          </a:prstGeom>
        </p:spPr>
        <p:txBody>
          <a:bodyPr vert="horz" lIns="95680" tIns="47840" rIns="95680" bIns="47840" rtlCol="0"/>
          <a:lstStyle>
            <a:lvl1pPr algn="l">
              <a:defRPr sz="1300"/>
            </a:lvl1pPr>
          </a:lstStyle>
          <a:p>
            <a:endParaRPr lang="de-DE"/>
          </a:p>
        </p:txBody>
      </p:sp>
      <p:sp>
        <p:nvSpPr>
          <p:cNvPr id="3" name="Datumsplatzhalter 2"/>
          <p:cNvSpPr>
            <a:spLocks noGrp="1"/>
          </p:cNvSpPr>
          <p:nvPr>
            <p:ph type="dt" idx="1"/>
          </p:nvPr>
        </p:nvSpPr>
        <p:spPr>
          <a:xfrm>
            <a:off x="3854941" y="2"/>
            <a:ext cx="2949099" cy="496967"/>
          </a:xfrm>
          <a:prstGeom prst="rect">
            <a:avLst/>
          </a:prstGeom>
        </p:spPr>
        <p:txBody>
          <a:bodyPr vert="horz" lIns="95680" tIns="47840" rIns="95680" bIns="47840" rtlCol="0"/>
          <a:lstStyle>
            <a:lvl1pPr algn="r">
              <a:defRPr sz="1300"/>
            </a:lvl1pPr>
          </a:lstStyle>
          <a:p>
            <a:fld id="{84C8A77F-3D00-445F-B220-9D8F98DF2D8C}" type="datetimeFigureOut">
              <a:rPr lang="de-DE" smtClean="0"/>
              <a:pPr/>
              <a:t>13.06.2023</a:t>
            </a:fld>
            <a:endParaRPr lang="de-DE"/>
          </a:p>
        </p:txBody>
      </p:sp>
      <p:sp>
        <p:nvSpPr>
          <p:cNvPr id="4" name="Folienbildplatzhalter 3"/>
          <p:cNvSpPr>
            <a:spLocks noGrp="1" noRot="1" noChangeAspect="1"/>
          </p:cNvSpPr>
          <p:nvPr>
            <p:ph type="sldImg" idx="2"/>
          </p:nvPr>
        </p:nvSpPr>
        <p:spPr>
          <a:xfrm>
            <a:off x="919163" y="746125"/>
            <a:ext cx="4967287" cy="3725863"/>
          </a:xfrm>
          <a:prstGeom prst="rect">
            <a:avLst/>
          </a:prstGeom>
          <a:noFill/>
          <a:ln w="12700">
            <a:solidFill>
              <a:prstClr val="black"/>
            </a:solidFill>
          </a:ln>
        </p:spPr>
        <p:txBody>
          <a:bodyPr vert="horz" lIns="95680" tIns="47840" rIns="95680" bIns="47840" rtlCol="0" anchor="ctr"/>
          <a:lstStyle/>
          <a:p>
            <a:endParaRPr lang="de-DE"/>
          </a:p>
        </p:txBody>
      </p:sp>
      <p:sp>
        <p:nvSpPr>
          <p:cNvPr id="5" name="Notizenplatzhalter 4"/>
          <p:cNvSpPr>
            <a:spLocks noGrp="1"/>
          </p:cNvSpPr>
          <p:nvPr>
            <p:ph type="body" sz="quarter" idx="3"/>
          </p:nvPr>
        </p:nvSpPr>
        <p:spPr>
          <a:xfrm>
            <a:off x="680562" y="4721186"/>
            <a:ext cx="5444490" cy="4472702"/>
          </a:xfrm>
          <a:prstGeom prst="rect">
            <a:avLst/>
          </a:prstGeom>
        </p:spPr>
        <p:txBody>
          <a:bodyPr vert="horz" lIns="95680" tIns="47840" rIns="95680" bIns="4784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9440648"/>
            <a:ext cx="2949099" cy="496967"/>
          </a:xfrm>
          <a:prstGeom prst="rect">
            <a:avLst/>
          </a:prstGeom>
        </p:spPr>
        <p:txBody>
          <a:bodyPr vert="horz" lIns="95680" tIns="47840" rIns="95680" bIns="47840" rtlCol="0" anchor="b"/>
          <a:lstStyle>
            <a:lvl1pPr algn="l">
              <a:defRPr sz="1300"/>
            </a:lvl1pPr>
          </a:lstStyle>
          <a:p>
            <a:endParaRPr lang="de-DE"/>
          </a:p>
        </p:txBody>
      </p:sp>
      <p:sp>
        <p:nvSpPr>
          <p:cNvPr id="7" name="Foliennummernplatzhalter 6"/>
          <p:cNvSpPr>
            <a:spLocks noGrp="1"/>
          </p:cNvSpPr>
          <p:nvPr>
            <p:ph type="sldNum" sz="quarter" idx="5"/>
          </p:nvPr>
        </p:nvSpPr>
        <p:spPr>
          <a:xfrm>
            <a:off x="3854941" y="9440648"/>
            <a:ext cx="2949099" cy="496967"/>
          </a:xfrm>
          <a:prstGeom prst="rect">
            <a:avLst/>
          </a:prstGeom>
        </p:spPr>
        <p:txBody>
          <a:bodyPr vert="horz" lIns="95680" tIns="47840" rIns="95680" bIns="47840" rtlCol="0" anchor="b"/>
          <a:lstStyle>
            <a:lvl1pPr algn="r">
              <a:defRPr sz="1300"/>
            </a:lvl1pPr>
          </a:lstStyle>
          <a:p>
            <a:fld id="{2FF142B0-932D-45B5-941B-F78BA9A0660B}" type="slidenum">
              <a:rPr lang="de-DE" smtClean="0"/>
              <a:pPr/>
              <a:t>‹Nr.›</a:t>
            </a:fld>
            <a:endParaRPr lang="de-DE"/>
          </a:p>
        </p:txBody>
      </p:sp>
    </p:spTree>
    <p:extLst>
      <p:ext uri="{BB962C8B-B14F-4D97-AF65-F5344CB8AC3E}">
        <p14:creationId xmlns:p14="http://schemas.microsoft.com/office/powerpoint/2010/main" val="1160048502"/>
      </p:ext>
    </p:extLst>
  </p:cSld>
  <p:clrMap bg1="lt1" tx1="dk1" bg2="lt2" tx2="dk2" accent1="accent1" accent2="accent2" accent3="accent3" accent4="accent4" accent5="accent5" accent6="accent6" hlink="hlink" folHlink="folHlink"/>
  <p:notesStyle>
    <a:lvl1pPr marL="0" algn="l" defTabSz="1008035" rtl="0" eaLnBrk="1" latinLnBrk="0" hangingPunct="1">
      <a:defRPr sz="1300" kern="1200">
        <a:solidFill>
          <a:schemeClr val="tx1"/>
        </a:solidFill>
        <a:latin typeface="+mn-lt"/>
        <a:ea typeface="+mn-ea"/>
        <a:cs typeface="+mn-cs"/>
      </a:defRPr>
    </a:lvl1pPr>
    <a:lvl2pPr marL="504017" algn="l" defTabSz="1008035" rtl="0" eaLnBrk="1" latinLnBrk="0" hangingPunct="1">
      <a:defRPr sz="1300" kern="1200">
        <a:solidFill>
          <a:schemeClr val="tx1"/>
        </a:solidFill>
        <a:latin typeface="+mn-lt"/>
        <a:ea typeface="+mn-ea"/>
        <a:cs typeface="+mn-cs"/>
      </a:defRPr>
    </a:lvl2pPr>
    <a:lvl3pPr marL="1008035" algn="l" defTabSz="1008035" rtl="0" eaLnBrk="1" latinLnBrk="0" hangingPunct="1">
      <a:defRPr sz="1300" kern="1200">
        <a:solidFill>
          <a:schemeClr val="tx1"/>
        </a:solidFill>
        <a:latin typeface="+mn-lt"/>
        <a:ea typeface="+mn-ea"/>
        <a:cs typeface="+mn-cs"/>
      </a:defRPr>
    </a:lvl3pPr>
    <a:lvl4pPr marL="1512052" algn="l" defTabSz="1008035" rtl="0" eaLnBrk="1" latinLnBrk="0" hangingPunct="1">
      <a:defRPr sz="1300" kern="1200">
        <a:solidFill>
          <a:schemeClr val="tx1"/>
        </a:solidFill>
        <a:latin typeface="+mn-lt"/>
        <a:ea typeface="+mn-ea"/>
        <a:cs typeface="+mn-cs"/>
      </a:defRPr>
    </a:lvl4pPr>
    <a:lvl5pPr marL="2016069" algn="l" defTabSz="1008035" rtl="0" eaLnBrk="1" latinLnBrk="0" hangingPunct="1">
      <a:defRPr sz="1300" kern="1200">
        <a:solidFill>
          <a:schemeClr val="tx1"/>
        </a:solidFill>
        <a:latin typeface="+mn-lt"/>
        <a:ea typeface="+mn-ea"/>
        <a:cs typeface="+mn-cs"/>
      </a:defRPr>
    </a:lvl5pPr>
    <a:lvl6pPr marL="2520086" algn="l" defTabSz="1008035" rtl="0" eaLnBrk="1" latinLnBrk="0" hangingPunct="1">
      <a:defRPr sz="1300" kern="1200">
        <a:solidFill>
          <a:schemeClr val="tx1"/>
        </a:solidFill>
        <a:latin typeface="+mn-lt"/>
        <a:ea typeface="+mn-ea"/>
        <a:cs typeface="+mn-cs"/>
      </a:defRPr>
    </a:lvl6pPr>
    <a:lvl7pPr marL="3024104" algn="l" defTabSz="1008035" rtl="0" eaLnBrk="1" latinLnBrk="0" hangingPunct="1">
      <a:defRPr sz="1300" kern="1200">
        <a:solidFill>
          <a:schemeClr val="tx1"/>
        </a:solidFill>
        <a:latin typeface="+mn-lt"/>
        <a:ea typeface="+mn-ea"/>
        <a:cs typeface="+mn-cs"/>
      </a:defRPr>
    </a:lvl7pPr>
    <a:lvl8pPr marL="3528121" algn="l" defTabSz="1008035" rtl="0" eaLnBrk="1" latinLnBrk="0" hangingPunct="1">
      <a:defRPr sz="1300" kern="1200">
        <a:solidFill>
          <a:schemeClr val="tx1"/>
        </a:solidFill>
        <a:latin typeface="+mn-lt"/>
        <a:ea typeface="+mn-ea"/>
        <a:cs typeface="+mn-cs"/>
      </a:defRPr>
    </a:lvl8pPr>
    <a:lvl9pPr marL="4032138" algn="l" defTabSz="100803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FF142B0-932D-45B5-941B-F78BA9A0660B}" type="slidenum">
              <a:rPr lang="de-DE" smtClean="0"/>
              <a:pPr/>
              <a:t>1</a:t>
            </a:fld>
            <a:endParaRPr lang="de-DE"/>
          </a:p>
        </p:txBody>
      </p:sp>
    </p:spTree>
    <p:extLst>
      <p:ext uri="{BB962C8B-B14F-4D97-AF65-F5344CB8AC3E}">
        <p14:creationId xmlns:p14="http://schemas.microsoft.com/office/powerpoint/2010/main" val="2484655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mit Tex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foli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el und Text (kurz)">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a:t>Titelmasterformat durch Klicken bearbeiten</a:t>
            </a:r>
          </a:p>
        </p:txBody>
      </p:sp>
      <p:sp>
        <p:nvSpPr>
          <p:cNvPr id="4" name="Datumsplatzhalter 3"/>
          <p:cNvSpPr>
            <a:spLocks noGrp="1"/>
          </p:cNvSpPr>
          <p:nvPr>
            <p:ph type="dt" sz="half" idx="10"/>
          </p:nvPr>
        </p:nvSpPr>
        <p:spPr bwMode="gray"/>
        <p:txBody>
          <a:bodyPr/>
          <a:lstStyle/>
          <a:p>
            <a:r>
              <a:rPr lang="de-DE"/>
              <a:t>Ort, xx. Monat 201x</a:t>
            </a:r>
          </a:p>
        </p:txBody>
      </p:sp>
      <p:sp>
        <p:nvSpPr>
          <p:cNvPr id="5" name="Fußzeilenplatzhalter 4"/>
          <p:cNvSpPr>
            <a:spLocks noGrp="1"/>
          </p:cNvSpPr>
          <p:nvPr>
            <p:ph type="ftr" sz="quarter" idx="11"/>
          </p:nvPr>
        </p:nvSpPr>
        <p:spPr bwMode="gray"/>
        <p:txBody>
          <a:bodyPr/>
          <a:lstStyle/>
          <a:p>
            <a:r>
              <a:rPr lang="de-DE"/>
              <a:t>Präsentationsname, Einzeilig, Maximal 50 Zeichen</a:t>
            </a:r>
          </a:p>
        </p:txBody>
      </p:sp>
      <p:sp>
        <p:nvSpPr>
          <p:cNvPr id="6" name="Foliennummernplatzhalter 5"/>
          <p:cNvSpPr>
            <a:spLocks noGrp="1"/>
          </p:cNvSpPr>
          <p:nvPr>
            <p:ph type="sldNum" sz="quarter" idx="12"/>
          </p:nvPr>
        </p:nvSpPr>
        <p:spPr bwMode="gray"/>
        <p:txBody>
          <a:bodyPr/>
          <a:lstStyle/>
          <a:p>
            <a:fld id="{08289D85-9C3C-41F0-B7CE-588D222AC397}" type="slidenum">
              <a:rPr lang="de-DE" smtClean="0"/>
              <a:t>‹Nr.›</a:t>
            </a:fld>
            <a:endParaRPr lang="de-DE"/>
          </a:p>
        </p:txBody>
      </p:sp>
      <p:sp>
        <p:nvSpPr>
          <p:cNvPr id="8" name="Textplatzhalter 7"/>
          <p:cNvSpPr>
            <a:spLocks noGrp="1"/>
          </p:cNvSpPr>
          <p:nvPr>
            <p:ph type="body" sz="quarter" idx="13"/>
          </p:nvPr>
        </p:nvSpPr>
        <p:spPr bwMode="gray">
          <a:xfrm>
            <a:off x="554786" y="2066632"/>
            <a:ext cx="5875113" cy="453197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545885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format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7E7E7"/>
        </a:solidFill>
        <a:effectLst/>
      </p:bgPr>
    </p:bg>
    <p:spTree>
      <p:nvGrpSpPr>
        <p:cNvPr id="1" name=""/>
        <p:cNvGrpSpPr/>
        <p:nvPr/>
      </p:nvGrpSpPr>
      <p:grpSpPr>
        <a:xfrm>
          <a:off x="0" y="0"/>
          <a:ext cx="0" cy="0"/>
          <a:chOff x="0" y="0"/>
          <a:chExt cx="0" cy="0"/>
        </a:xfrm>
      </p:grpSpPr>
      <p:sp>
        <p:nvSpPr>
          <p:cNvPr id="2" name="Rechteck 1"/>
          <p:cNvSpPr/>
          <p:nvPr/>
        </p:nvSpPr>
        <p:spPr>
          <a:xfrm>
            <a:off x="0" y="-3"/>
            <a:ext cx="9122400" cy="7066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Inhaltsplatzhalter 5" descr="Label_RUB_WEISS-BLAU_srgb.jpg"/>
          <p:cNvPicPr>
            <a:picLocks noChangeAspect="1"/>
          </p:cNvPicPr>
          <p:nvPr/>
        </p:nvPicPr>
        <p:blipFill>
          <a:blip r:embed="rId3" cstate="print"/>
          <a:stretch>
            <a:fillRect/>
          </a:stretch>
        </p:blipFill>
        <p:spPr>
          <a:xfrm>
            <a:off x="8157600" y="0"/>
            <a:ext cx="1440000" cy="1440000"/>
          </a:xfrm>
          <a:prstGeom prst="rect">
            <a:avLst/>
          </a:prstGeom>
        </p:spPr>
      </p:pic>
      <p:pic>
        <p:nvPicPr>
          <p:cNvPr id="4" name="Grafik 3" descr="Wortmarke_BLAU_srgb.jpg"/>
          <p:cNvPicPr>
            <a:picLocks noChangeAspect="1"/>
          </p:cNvPicPr>
          <p:nvPr/>
        </p:nvPicPr>
        <p:blipFill>
          <a:blip r:embed="rId4" cstate="print"/>
          <a:stretch>
            <a:fillRect/>
          </a:stretch>
        </p:blipFill>
        <p:spPr>
          <a:xfrm>
            <a:off x="486000" y="468000"/>
            <a:ext cx="2376000" cy="155307"/>
          </a:xfrm>
          <a:prstGeom prst="rect">
            <a:avLst/>
          </a:prstGeom>
        </p:spPr>
      </p:pic>
    </p:spTree>
  </p:cSld>
  <p:clrMap bg1="lt1" tx1="dk1" bg2="lt2" tx2="dk2" accent1="accent1" accent2="accent2" accent3="accent3" accent4="accent4" accent5="accent5" accent6="accent6" hlink="hlink" folHlink="folHlink"/>
  <p:sldLayoutIdLst>
    <p:sldLayoutId id="2147483654" r:id="rId1"/>
  </p:sldLayoutIdLst>
  <p:hf sldNum="0" hdr="0" dt="0"/>
  <p:txStyles>
    <p:titleStyle>
      <a:lvl1pPr algn="ctr" defTabSz="1008035" rtl="0" eaLnBrk="1" latinLnBrk="0" hangingPunct="1">
        <a:spcBef>
          <a:spcPct val="0"/>
        </a:spcBef>
        <a:buNone/>
        <a:defRPr sz="4900" kern="1200">
          <a:solidFill>
            <a:schemeClr val="tx1"/>
          </a:solidFill>
          <a:latin typeface="+mj-lt"/>
          <a:ea typeface="+mj-ea"/>
          <a:cs typeface="+mj-cs"/>
        </a:defRPr>
      </a:lvl1pPr>
    </p:titleStyle>
    <p:bodyStyle>
      <a:lvl1pPr marL="378013" indent="-378013" algn="l" defTabSz="1008035"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19028" indent="-315011" algn="l" defTabSz="1008035"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60043" indent="-252009" algn="l" defTabSz="1008035"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64060"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68078"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72095"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76112"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80130"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84147"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de-DE"/>
      </a:defPPr>
      <a:lvl1pPr marL="0" algn="l" defTabSz="1008035" rtl="0" eaLnBrk="1" latinLnBrk="0" hangingPunct="1">
        <a:defRPr sz="2000" kern="1200">
          <a:solidFill>
            <a:schemeClr val="tx1"/>
          </a:solidFill>
          <a:latin typeface="+mn-lt"/>
          <a:ea typeface="+mn-ea"/>
          <a:cs typeface="+mn-cs"/>
        </a:defRPr>
      </a:lvl1pPr>
      <a:lvl2pPr marL="504017" algn="l" defTabSz="1008035" rtl="0" eaLnBrk="1" latinLnBrk="0" hangingPunct="1">
        <a:defRPr sz="2000" kern="1200">
          <a:solidFill>
            <a:schemeClr val="tx1"/>
          </a:solidFill>
          <a:latin typeface="+mn-lt"/>
          <a:ea typeface="+mn-ea"/>
          <a:cs typeface="+mn-cs"/>
        </a:defRPr>
      </a:lvl2pPr>
      <a:lvl3pPr marL="1008035" algn="l" defTabSz="1008035" rtl="0" eaLnBrk="1" latinLnBrk="0" hangingPunct="1">
        <a:defRPr sz="2000" kern="1200">
          <a:solidFill>
            <a:schemeClr val="tx1"/>
          </a:solidFill>
          <a:latin typeface="+mn-lt"/>
          <a:ea typeface="+mn-ea"/>
          <a:cs typeface="+mn-cs"/>
        </a:defRPr>
      </a:lvl3pPr>
      <a:lvl4pPr marL="1512052" algn="l" defTabSz="1008035" rtl="0" eaLnBrk="1" latinLnBrk="0" hangingPunct="1">
        <a:defRPr sz="2000" kern="1200">
          <a:solidFill>
            <a:schemeClr val="tx1"/>
          </a:solidFill>
          <a:latin typeface="+mn-lt"/>
          <a:ea typeface="+mn-ea"/>
          <a:cs typeface="+mn-cs"/>
        </a:defRPr>
      </a:lvl4pPr>
      <a:lvl5pPr marL="2016069" algn="l" defTabSz="1008035" rtl="0" eaLnBrk="1" latinLnBrk="0" hangingPunct="1">
        <a:defRPr sz="2000" kern="1200">
          <a:solidFill>
            <a:schemeClr val="tx1"/>
          </a:solidFill>
          <a:latin typeface="+mn-lt"/>
          <a:ea typeface="+mn-ea"/>
          <a:cs typeface="+mn-cs"/>
        </a:defRPr>
      </a:lvl5pPr>
      <a:lvl6pPr marL="2520086" algn="l" defTabSz="1008035" rtl="0" eaLnBrk="1" latinLnBrk="0" hangingPunct="1">
        <a:defRPr sz="2000" kern="1200">
          <a:solidFill>
            <a:schemeClr val="tx1"/>
          </a:solidFill>
          <a:latin typeface="+mn-lt"/>
          <a:ea typeface="+mn-ea"/>
          <a:cs typeface="+mn-cs"/>
        </a:defRPr>
      </a:lvl6pPr>
      <a:lvl7pPr marL="3024104" algn="l" defTabSz="1008035" rtl="0" eaLnBrk="1" latinLnBrk="0" hangingPunct="1">
        <a:defRPr sz="2000" kern="1200">
          <a:solidFill>
            <a:schemeClr val="tx1"/>
          </a:solidFill>
          <a:latin typeface="+mn-lt"/>
          <a:ea typeface="+mn-ea"/>
          <a:cs typeface="+mn-cs"/>
        </a:defRPr>
      </a:lvl7pPr>
      <a:lvl8pPr marL="3528121" algn="l" defTabSz="1008035" rtl="0" eaLnBrk="1" latinLnBrk="0" hangingPunct="1">
        <a:defRPr sz="2000" kern="1200">
          <a:solidFill>
            <a:schemeClr val="tx1"/>
          </a:solidFill>
          <a:latin typeface="+mn-lt"/>
          <a:ea typeface="+mn-ea"/>
          <a:cs typeface="+mn-cs"/>
        </a:defRPr>
      </a:lvl8pPr>
      <a:lvl9pPr marL="4032138" algn="l" defTabSz="1008035"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7E7E7"/>
        </a:solidFill>
        <a:effectLst/>
      </p:bgPr>
    </p:bg>
    <p:spTree>
      <p:nvGrpSpPr>
        <p:cNvPr id="1" name=""/>
        <p:cNvGrpSpPr/>
        <p:nvPr/>
      </p:nvGrpSpPr>
      <p:grpSpPr>
        <a:xfrm>
          <a:off x="0" y="0"/>
          <a:ext cx="0" cy="0"/>
          <a:chOff x="0" y="0"/>
          <a:chExt cx="0" cy="0"/>
        </a:xfrm>
      </p:grpSpPr>
      <p:sp>
        <p:nvSpPr>
          <p:cNvPr id="7" name="Rechteck 6"/>
          <p:cNvSpPr/>
          <p:nvPr/>
        </p:nvSpPr>
        <p:spPr>
          <a:xfrm>
            <a:off x="0" y="-2"/>
            <a:ext cx="9601200" cy="14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Inhaltsplatzhalter 5" descr="Label_RUB_WEISS-BLAU_srgb.jpg"/>
          <p:cNvPicPr>
            <a:picLocks noChangeAspect="1"/>
          </p:cNvPicPr>
          <p:nvPr/>
        </p:nvPicPr>
        <p:blipFill>
          <a:blip r:embed="rId4" cstate="print"/>
          <a:stretch>
            <a:fillRect/>
          </a:stretch>
        </p:blipFill>
        <p:spPr>
          <a:xfrm>
            <a:off x="9118800" y="0"/>
            <a:ext cx="720000" cy="720000"/>
          </a:xfrm>
          <a:prstGeom prst="rect">
            <a:avLst/>
          </a:prstGeom>
        </p:spPr>
      </p:pic>
      <p:pic>
        <p:nvPicPr>
          <p:cNvPr id="10" name="Grafik 9" descr="Wortmarke_BLAU_srgb.jpg"/>
          <p:cNvPicPr>
            <a:picLocks noChangeAspect="1"/>
          </p:cNvPicPr>
          <p:nvPr/>
        </p:nvPicPr>
        <p:blipFill>
          <a:blip r:embed="rId5" cstate="print"/>
          <a:stretch>
            <a:fillRect/>
          </a:stretch>
        </p:blipFill>
        <p:spPr>
          <a:xfrm>
            <a:off x="486000" y="229288"/>
            <a:ext cx="1728000" cy="112953"/>
          </a:xfrm>
          <a:prstGeom prst="rect">
            <a:avLst/>
          </a:prstGeom>
        </p:spPr>
      </p:pic>
      <p:sp>
        <p:nvSpPr>
          <p:cNvPr id="23" name="Textfeld 22"/>
          <p:cNvSpPr txBox="1"/>
          <p:nvPr/>
        </p:nvSpPr>
        <p:spPr>
          <a:xfrm>
            <a:off x="9194740" y="7138217"/>
            <a:ext cx="366714" cy="153888"/>
          </a:xfrm>
          <a:prstGeom prst="rect">
            <a:avLst/>
          </a:prstGeom>
          <a:noFill/>
        </p:spPr>
        <p:txBody>
          <a:bodyPr wrap="square" lIns="0" tIns="0" rIns="0" bIns="0" rtlCol="0">
            <a:spAutoFit/>
          </a:bodyPr>
          <a:lstStyle/>
          <a:p>
            <a:pPr algn="r"/>
            <a:fld id="{9CF035EB-F284-40BB-A304-AA520D83863F}" type="slidenum">
              <a:rPr lang="de-DE" sz="1000" baseline="0" smtClean="0">
                <a:latin typeface="Arial" pitchFamily="34" charset="0"/>
                <a:cs typeface="Arial" pitchFamily="34" charset="0"/>
              </a:rPr>
              <a:pPr algn="r"/>
              <a:t>‹Nr.›</a:t>
            </a:fld>
            <a:endParaRPr lang="de-DE" sz="1000" baseline="0" dirty="0">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52" r:id="rId1"/>
    <p:sldLayoutId id="2147483657" r:id="rId2"/>
  </p:sldLayoutIdLst>
  <p:hf sldNum="0" hdr="0" dt="0"/>
  <p:txStyles>
    <p:titleStyle>
      <a:lvl1pPr algn="ctr" defTabSz="1008035" rtl="0" eaLnBrk="1" latinLnBrk="0" hangingPunct="1">
        <a:spcBef>
          <a:spcPct val="0"/>
        </a:spcBef>
        <a:buNone/>
        <a:defRPr sz="4900" kern="1200">
          <a:solidFill>
            <a:schemeClr val="tx1"/>
          </a:solidFill>
          <a:latin typeface="+mj-lt"/>
          <a:ea typeface="+mj-ea"/>
          <a:cs typeface="+mj-cs"/>
        </a:defRPr>
      </a:lvl1pPr>
    </p:titleStyle>
    <p:bodyStyle>
      <a:lvl1pPr marL="378013" indent="-378013" algn="l" defTabSz="1008035"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19028" indent="-315011" algn="l" defTabSz="1008035"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60043" indent="-252009" algn="l" defTabSz="1008035"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64060"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68078"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72095"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76112"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80130"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84147"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de-DE"/>
      </a:defPPr>
      <a:lvl1pPr marL="0" algn="l" defTabSz="1008035" rtl="0" eaLnBrk="1" latinLnBrk="0" hangingPunct="1">
        <a:defRPr sz="2000" kern="1200">
          <a:solidFill>
            <a:schemeClr val="tx1"/>
          </a:solidFill>
          <a:latin typeface="+mn-lt"/>
          <a:ea typeface="+mn-ea"/>
          <a:cs typeface="+mn-cs"/>
        </a:defRPr>
      </a:lvl1pPr>
      <a:lvl2pPr marL="504017" algn="l" defTabSz="1008035" rtl="0" eaLnBrk="1" latinLnBrk="0" hangingPunct="1">
        <a:defRPr sz="2000" kern="1200">
          <a:solidFill>
            <a:schemeClr val="tx1"/>
          </a:solidFill>
          <a:latin typeface="+mn-lt"/>
          <a:ea typeface="+mn-ea"/>
          <a:cs typeface="+mn-cs"/>
        </a:defRPr>
      </a:lvl2pPr>
      <a:lvl3pPr marL="1008035" algn="l" defTabSz="1008035" rtl="0" eaLnBrk="1" latinLnBrk="0" hangingPunct="1">
        <a:defRPr sz="2000" kern="1200">
          <a:solidFill>
            <a:schemeClr val="tx1"/>
          </a:solidFill>
          <a:latin typeface="+mn-lt"/>
          <a:ea typeface="+mn-ea"/>
          <a:cs typeface="+mn-cs"/>
        </a:defRPr>
      </a:lvl3pPr>
      <a:lvl4pPr marL="1512052" algn="l" defTabSz="1008035" rtl="0" eaLnBrk="1" latinLnBrk="0" hangingPunct="1">
        <a:defRPr sz="2000" kern="1200">
          <a:solidFill>
            <a:schemeClr val="tx1"/>
          </a:solidFill>
          <a:latin typeface="+mn-lt"/>
          <a:ea typeface="+mn-ea"/>
          <a:cs typeface="+mn-cs"/>
        </a:defRPr>
      </a:lvl4pPr>
      <a:lvl5pPr marL="2016069" algn="l" defTabSz="1008035" rtl="0" eaLnBrk="1" latinLnBrk="0" hangingPunct="1">
        <a:defRPr sz="2000" kern="1200">
          <a:solidFill>
            <a:schemeClr val="tx1"/>
          </a:solidFill>
          <a:latin typeface="+mn-lt"/>
          <a:ea typeface="+mn-ea"/>
          <a:cs typeface="+mn-cs"/>
        </a:defRPr>
      </a:lvl5pPr>
      <a:lvl6pPr marL="2520086" algn="l" defTabSz="1008035" rtl="0" eaLnBrk="1" latinLnBrk="0" hangingPunct="1">
        <a:defRPr sz="2000" kern="1200">
          <a:solidFill>
            <a:schemeClr val="tx1"/>
          </a:solidFill>
          <a:latin typeface="+mn-lt"/>
          <a:ea typeface="+mn-ea"/>
          <a:cs typeface="+mn-cs"/>
        </a:defRPr>
      </a:lvl6pPr>
      <a:lvl7pPr marL="3024104" algn="l" defTabSz="1008035" rtl="0" eaLnBrk="1" latinLnBrk="0" hangingPunct="1">
        <a:defRPr sz="2000" kern="1200">
          <a:solidFill>
            <a:schemeClr val="tx1"/>
          </a:solidFill>
          <a:latin typeface="+mn-lt"/>
          <a:ea typeface="+mn-ea"/>
          <a:cs typeface="+mn-cs"/>
        </a:defRPr>
      </a:lvl7pPr>
      <a:lvl8pPr marL="3528121" algn="l" defTabSz="1008035" rtl="0" eaLnBrk="1" latinLnBrk="0" hangingPunct="1">
        <a:defRPr sz="2000" kern="1200">
          <a:solidFill>
            <a:schemeClr val="tx1"/>
          </a:solidFill>
          <a:latin typeface="+mn-lt"/>
          <a:ea typeface="+mn-ea"/>
          <a:cs typeface="+mn-cs"/>
        </a:defRPr>
      </a:lvl8pPr>
      <a:lvl9pPr marL="4032138" algn="l" defTabSz="1008035"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feld 1"/>
          <p:cNvSpPr txBox="1"/>
          <p:nvPr/>
        </p:nvSpPr>
        <p:spPr>
          <a:xfrm>
            <a:off x="437178" y="433473"/>
            <a:ext cx="7215518" cy="1569660"/>
          </a:xfrm>
          <a:prstGeom prst="rect">
            <a:avLst/>
          </a:prstGeom>
          <a:noFill/>
        </p:spPr>
        <p:txBody>
          <a:bodyPr wrap="square" lIns="0" tIns="0" rIns="0" bIns="0" rtlCol="0">
            <a:spAutoFit/>
          </a:bodyPr>
          <a:lstStyle/>
          <a:p>
            <a:r>
              <a:rPr lang="de-DE" sz="3400" b="1" dirty="0">
                <a:solidFill>
                  <a:srgbClr val="003560"/>
                </a:solidFill>
                <a:latin typeface="Arial" pitchFamily="34" charset="0"/>
                <a:cs typeface="Arial" pitchFamily="34" charset="0"/>
              </a:rPr>
              <a:t>Titel der Präsentation</a:t>
            </a:r>
          </a:p>
          <a:p>
            <a:r>
              <a:rPr lang="de-DE" sz="3400" dirty="0">
                <a:solidFill>
                  <a:srgbClr val="003560"/>
                </a:solidFill>
                <a:latin typeface="Arial" pitchFamily="34" charset="0"/>
                <a:cs typeface="Arial" pitchFamily="34" charset="0"/>
              </a:rPr>
              <a:t>Sub-Titel der Präsentation</a:t>
            </a:r>
          </a:p>
          <a:p>
            <a:r>
              <a:rPr lang="de-DE" sz="3400" b="1" baseline="0" dirty="0">
                <a:solidFill>
                  <a:srgbClr val="8DAE10"/>
                </a:solidFill>
                <a:latin typeface="Arial" pitchFamily="34" charset="0"/>
                <a:cs typeface="Arial" pitchFamily="34" charset="0"/>
              </a:rPr>
              <a:t>Datum XX.XX. – XX.XX.20XX</a:t>
            </a:r>
          </a:p>
        </p:txBody>
      </p:sp>
      <p:sp>
        <p:nvSpPr>
          <p:cNvPr id="3" name="Textfeld 2"/>
          <p:cNvSpPr txBox="1"/>
          <p:nvPr/>
        </p:nvSpPr>
        <p:spPr>
          <a:xfrm>
            <a:off x="437178" y="2207462"/>
            <a:ext cx="7215518" cy="430887"/>
          </a:xfrm>
          <a:prstGeom prst="rect">
            <a:avLst/>
          </a:prstGeom>
          <a:noFill/>
        </p:spPr>
        <p:txBody>
          <a:bodyPr wrap="square" lIns="0" tIns="0" rIns="0" bIns="0" rtlCol="0">
            <a:spAutoFit/>
          </a:bodyPr>
          <a:lstStyle/>
          <a:p>
            <a:r>
              <a:rPr lang="de-DE" sz="1400" b="1" dirty="0">
                <a:solidFill>
                  <a:srgbClr val="003560"/>
                </a:solidFill>
                <a:latin typeface="Arial" pitchFamily="34" charset="0"/>
                <a:cs typeface="Arial" pitchFamily="34" charset="0"/>
              </a:rPr>
              <a:t>FAKULTÄT XY</a:t>
            </a:r>
          </a:p>
          <a:p>
            <a:r>
              <a:rPr lang="de-DE" sz="1400" dirty="0">
                <a:solidFill>
                  <a:srgbClr val="003560"/>
                </a:solidFill>
                <a:latin typeface="Arial" pitchFamily="34" charset="0"/>
                <a:cs typeface="Arial" pitchFamily="34" charset="0"/>
              </a:rPr>
              <a:t>Lehrstuhl für XY</a:t>
            </a:r>
          </a:p>
        </p:txBody>
      </p:sp>
      <p:sp>
        <p:nvSpPr>
          <p:cNvPr id="4" name="Textfeld 3"/>
          <p:cNvSpPr txBox="1"/>
          <p:nvPr/>
        </p:nvSpPr>
        <p:spPr>
          <a:xfrm>
            <a:off x="447452" y="2838985"/>
            <a:ext cx="7215518" cy="923330"/>
          </a:xfrm>
          <a:prstGeom prst="rect">
            <a:avLst/>
          </a:prstGeom>
          <a:noFill/>
        </p:spPr>
        <p:txBody>
          <a:bodyPr wrap="square" lIns="0" tIns="0" rIns="0" bIns="0" rtlCol="0">
            <a:spAutoFit/>
          </a:bodyPr>
          <a:lstStyle/>
          <a:p>
            <a:r>
              <a:rPr lang="de-DE" sz="3000" b="1" dirty="0">
                <a:solidFill>
                  <a:srgbClr val="003560"/>
                </a:solidFill>
                <a:latin typeface="Arial" pitchFamily="34" charset="0"/>
                <a:cs typeface="Arial" pitchFamily="34" charset="0"/>
              </a:rPr>
              <a:t>Headline bei längeren Headlines</a:t>
            </a:r>
          </a:p>
          <a:p>
            <a:r>
              <a:rPr lang="de-DE" sz="3000" dirty="0">
                <a:solidFill>
                  <a:srgbClr val="003560"/>
                </a:solidFill>
                <a:latin typeface="Arial" pitchFamily="34" charset="0"/>
                <a:cs typeface="Arial" pitchFamily="34" charset="0"/>
              </a:rPr>
              <a:t>Subheadline – optional</a:t>
            </a:r>
          </a:p>
        </p:txBody>
      </p:sp>
      <p:sp>
        <p:nvSpPr>
          <p:cNvPr id="5" name="Textfeld 4"/>
          <p:cNvSpPr txBox="1"/>
          <p:nvPr/>
        </p:nvSpPr>
        <p:spPr>
          <a:xfrm>
            <a:off x="437178" y="3997842"/>
            <a:ext cx="4460258" cy="1192634"/>
          </a:xfrm>
          <a:prstGeom prst="rect">
            <a:avLst/>
          </a:prstGeom>
          <a:noFill/>
        </p:spPr>
        <p:txBody>
          <a:bodyPr wrap="square" lIns="0" tIns="0" rIns="0" bIns="0" rtlCol="0">
            <a:spAutoFit/>
          </a:bodyPr>
          <a:lstStyle/>
          <a:p>
            <a:pPr indent="288000">
              <a:lnSpc>
                <a:spcPts val="2700"/>
              </a:lnSpc>
              <a:spcAft>
                <a:spcPts val="600"/>
              </a:spcAft>
              <a:buSzPct val="130000"/>
              <a:buFont typeface="Wingdings" pitchFamily="2" charset="2"/>
              <a:buChar char="§"/>
            </a:pPr>
            <a:r>
              <a:rPr lang="de-DE" dirty="0" err="1">
                <a:latin typeface="Arial" pitchFamily="34" charset="0"/>
                <a:cs typeface="Arial" pitchFamily="34" charset="0"/>
              </a:rPr>
              <a:t>Bulletpoint</a:t>
            </a:r>
            <a:r>
              <a:rPr lang="de-DE" dirty="0">
                <a:latin typeface="Arial" pitchFamily="34" charset="0"/>
                <a:cs typeface="Arial" pitchFamily="34" charset="0"/>
              </a:rPr>
              <a:t> 1</a:t>
            </a:r>
          </a:p>
          <a:p>
            <a:pPr indent="288000">
              <a:lnSpc>
                <a:spcPts val="2700"/>
              </a:lnSpc>
              <a:spcAft>
                <a:spcPts val="600"/>
              </a:spcAft>
              <a:buSzPct val="130000"/>
              <a:buFont typeface="Wingdings" pitchFamily="2" charset="2"/>
              <a:buChar char="§"/>
            </a:pPr>
            <a:r>
              <a:rPr lang="de-DE" dirty="0" err="1">
                <a:latin typeface="Arial" pitchFamily="34" charset="0"/>
                <a:cs typeface="Arial" pitchFamily="34" charset="0"/>
              </a:rPr>
              <a:t>Bulletpoint</a:t>
            </a:r>
            <a:r>
              <a:rPr lang="de-DE" dirty="0">
                <a:latin typeface="Arial" pitchFamily="34" charset="0"/>
                <a:cs typeface="Arial" pitchFamily="34" charset="0"/>
              </a:rPr>
              <a:t> 2</a:t>
            </a:r>
          </a:p>
          <a:p>
            <a:pPr indent="288000">
              <a:lnSpc>
                <a:spcPts val="2700"/>
              </a:lnSpc>
              <a:spcAft>
                <a:spcPts val="600"/>
              </a:spcAft>
              <a:buSzPct val="130000"/>
              <a:buFont typeface="Wingdings" pitchFamily="2" charset="2"/>
              <a:buChar char="§"/>
            </a:pPr>
            <a:r>
              <a:rPr lang="de-DE" dirty="0" err="1">
                <a:latin typeface="Arial" pitchFamily="34" charset="0"/>
                <a:cs typeface="Arial" pitchFamily="34" charset="0"/>
              </a:rPr>
              <a:t>Bulletpoint</a:t>
            </a:r>
            <a:r>
              <a:rPr lang="de-DE" dirty="0">
                <a:latin typeface="Arial" pitchFamily="34" charset="0"/>
                <a:cs typeface="Arial" pitchFamily="34" charset="0"/>
              </a:rPr>
              <a:t> 3</a:t>
            </a:r>
          </a:p>
        </p:txBody>
      </p:sp>
      <p:sp>
        <p:nvSpPr>
          <p:cNvPr id="7" name="Textfeld 6"/>
          <p:cNvSpPr txBox="1"/>
          <p:nvPr/>
        </p:nvSpPr>
        <p:spPr>
          <a:xfrm>
            <a:off x="468280" y="7142594"/>
            <a:ext cx="8429684" cy="153888"/>
          </a:xfrm>
          <a:prstGeom prst="rect">
            <a:avLst/>
          </a:prstGeom>
          <a:noFill/>
        </p:spPr>
        <p:txBody>
          <a:bodyPr wrap="square" lIns="0" tIns="0" rIns="0" bIns="0" rtlCol="0">
            <a:spAutoFit/>
          </a:bodyPr>
          <a:lstStyle/>
          <a:p>
            <a:r>
              <a:rPr lang="de-DE" sz="1000" b="1" baseline="0" dirty="0">
                <a:solidFill>
                  <a:srgbClr val="003560"/>
                </a:solidFill>
                <a:latin typeface="Arial" pitchFamily="34" charset="0"/>
                <a:cs typeface="Arial" pitchFamily="34" charset="0"/>
              </a:rPr>
              <a:t>TITEL PRÄSENTATION </a:t>
            </a:r>
            <a:r>
              <a:rPr lang="de-DE" sz="1000" baseline="0" dirty="0">
                <a:solidFill>
                  <a:srgbClr val="003560"/>
                </a:solidFill>
                <a:latin typeface="Arial" pitchFamily="34" charset="0"/>
                <a:cs typeface="Arial" pitchFamily="34" charset="0"/>
              </a:rPr>
              <a:t>TITEL PRÄSENTATION | Bochum | XX. – XX. Monat Jahr</a:t>
            </a:r>
          </a:p>
        </p:txBody>
      </p:sp>
      <p:sp>
        <p:nvSpPr>
          <p:cNvPr id="8" name="Textfeld 7"/>
          <p:cNvSpPr txBox="1"/>
          <p:nvPr/>
        </p:nvSpPr>
        <p:spPr>
          <a:xfrm>
            <a:off x="437178" y="5348170"/>
            <a:ext cx="4460258" cy="1384995"/>
          </a:xfrm>
          <a:prstGeom prst="rect">
            <a:avLst/>
          </a:prstGeom>
          <a:noFill/>
        </p:spPr>
        <p:txBody>
          <a:bodyPr wrap="square" lIns="0" tIns="0" rIns="0" bIns="0" rtlCol="0">
            <a:spAutoFit/>
          </a:bodyPr>
          <a:lstStyle/>
          <a:p>
            <a:pPr>
              <a:lnSpc>
                <a:spcPts val="2700"/>
              </a:lnSpc>
              <a:buSzPct val="130000"/>
            </a:pPr>
            <a:r>
              <a:rPr lang="de-DE" dirty="0" err="1">
                <a:latin typeface="Arial" pitchFamily="34" charset="0"/>
                <a:cs typeface="Arial" pitchFamily="34" charset="0"/>
              </a:rPr>
              <a:t>Cidunt</a:t>
            </a:r>
            <a:r>
              <a:rPr lang="de-DE" dirty="0">
                <a:latin typeface="Arial" pitchFamily="34" charset="0"/>
                <a:cs typeface="Arial" pitchFamily="34" charset="0"/>
              </a:rPr>
              <a:t> </a:t>
            </a:r>
            <a:r>
              <a:rPr lang="de-DE" dirty="0" err="1">
                <a:latin typeface="Arial" pitchFamily="34" charset="0"/>
                <a:cs typeface="Arial" pitchFamily="34" charset="0"/>
              </a:rPr>
              <a:t>adignis</a:t>
            </a:r>
            <a:r>
              <a:rPr lang="de-DE" dirty="0">
                <a:latin typeface="Arial" pitchFamily="34" charset="0"/>
                <a:cs typeface="Arial" pitchFamily="34" charset="0"/>
              </a:rPr>
              <a:t> am </a:t>
            </a:r>
            <a:r>
              <a:rPr lang="de-DE" dirty="0" err="1">
                <a:latin typeface="Arial" pitchFamily="34" charset="0"/>
                <a:cs typeface="Arial" pitchFamily="34" charset="0"/>
              </a:rPr>
              <a:t>venibh</a:t>
            </a:r>
            <a:r>
              <a:rPr lang="de-DE" dirty="0">
                <a:latin typeface="Arial" pitchFamily="34" charset="0"/>
                <a:cs typeface="Arial" pitchFamily="34" charset="0"/>
              </a:rPr>
              <a:t> </a:t>
            </a:r>
            <a:r>
              <a:rPr lang="de-DE" dirty="0" err="1">
                <a:latin typeface="Arial" pitchFamily="34" charset="0"/>
                <a:cs typeface="Arial" pitchFamily="34" charset="0"/>
              </a:rPr>
              <a:t>etue</a:t>
            </a:r>
            <a:r>
              <a:rPr lang="de-DE" dirty="0">
                <a:latin typeface="Arial" pitchFamily="34" charset="0"/>
                <a:cs typeface="Arial" pitchFamily="34" charset="0"/>
              </a:rPr>
              <a:t> </a:t>
            </a:r>
            <a:r>
              <a:rPr lang="de-DE" dirty="0" err="1">
                <a:latin typeface="Arial" pitchFamily="34" charset="0"/>
                <a:cs typeface="Arial" pitchFamily="34" charset="0"/>
              </a:rPr>
              <a:t>alit</a:t>
            </a:r>
            <a:r>
              <a:rPr lang="de-DE" dirty="0">
                <a:latin typeface="Arial" pitchFamily="34" charset="0"/>
                <a:cs typeface="Arial" pitchFamily="34" charset="0"/>
              </a:rPr>
              <a:t> </a:t>
            </a:r>
            <a:r>
              <a:rPr lang="de-DE" dirty="0" err="1">
                <a:latin typeface="Arial" pitchFamily="34" charset="0"/>
                <a:cs typeface="Arial" pitchFamily="34" charset="0"/>
              </a:rPr>
              <a:t>erostio</a:t>
            </a:r>
            <a:r>
              <a:rPr lang="de-DE" dirty="0">
                <a:latin typeface="Arial" pitchFamily="34" charset="0"/>
                <a:cs typeface="Arial" pitchFamily="34" charset="0"/>
              </a:rPr>
              <a:t> </a:t>
            </a:r>
            <a:r>
              <a:rPr lang="de-DE" dirty="0" err="1">
                <a:latin typeface="Arial" pitchFamily="34" charset="0"/>
                <a:cs typeface="Arial" pitchFamily="34" charset="0"/>
              </a:rPr>
              <a:t>dipisisi</a:t>
            </a:r>
            <a:r>
              <a:rPr lang="de-DE" dirty="0">
                <a:latin typeface="Arial" pitchFamily="34" charset="0"/>
                <a:cs typeface="Arial" pitchFamily="34" charset="0"/>
              </a:rPr>
              <a:t> er </a:t>
            </a:r>
            <a:r>
              <a:rPr lang="de-DE" dirty="0" err="1">
                <a:latin typeface="Arial" pitchFamily="34" charset="0"/>
                <a:cs typeface="Arial" pitchFamily="34" charset="0"/>
              </a:rPr>
              <a:t>aliquissi</a:t>
            </a:r>
            <a:r>
              <a:rPr lang="de-DE" dirty="0">
                <a:latin typeface="Arial" pitchFamily="34" charset="0"/>
                <a:cs typeface="Arial" pitchFamily="34" charset="0"/>
              </a:rPr>
              <a:t>. </a:t>
            </a:r>
            <a:r>
              <a:rPr lang="de-DE" dirty="0" err="1">
                <a:latin typeface="Arial" pitchFamily="34" charset="0"/>
                <a:cs typeface="Arial" pitchFamily="34" charset="0"/>
              </a:rPr>
              <a:t>Unt</a:t>
            </a:r>
            <a:r>
              <a:rPr lang="de-DE" dirty="0">
                <a:latin typeface="Arial" pitchFamily="34" charset="0"/>
                <a:cs typeface="Arial" pitchFamily="34" charset="0"/>
              </a:rPr>
              <a:t> </a:t>
            </a:r>
            <a:r>
              <a:rPr lang="de-DE" dirty="0" err="1">
                <a:latin typeface="Arial" pitchFamily="34" charset="0"/>
                <a:cs typeface="Arial" pitchFamily="34" charset="0"/>
              </a:rPr>
              <a:t>lortio</a:t>
            </a:r>
            <a:r>
              <a:rPr lang="de-DE" dirty="0">
                <a:latin typeface="Arial" pitchFamily="34" charset="0"/>
                <a:cs typeface="Arial" pitchFamily="34" charset="0"/>
              </a:rPr>
              <a:t> </a:t>
            </a:r>
            <a:r>
              <a:rPr lang="de-DE" dirty="0" err="1">
                <a:latin typeface="Arial" pitchFamily="34" charset="0"/>
                <a:cs typeface="Arial" pitchFamily="34" charset="0"/>
              </a:rPr>
              <a:t>digna</a:t>
            </a:r>
            <a:r>
              <a:rPr lang="de-DE" dirty="0">
                <a:latin typeface="Arial" pitchFamily="34" charset="0"/>
                <a:cs typeface="Arial" pitchFamily="34" charset="0"/>
              </a:rPr>
              <a:t> </a:t>
            </a:r>
            <a:r>
              <a:rPr lang="de-DE" dirty="0" err="1">
                <a:latin typeface="Arial" pitchFamily="34" charset="0"/>
                <a:cs typeface="Arial" pitchFamily="34" charset="0"/>
              </a:rPr>
              <a:t>cor</a:t>
            </a:r>
            <a:r>
              <a:rPr lang="de-DE" dirty="0">
                <a:latin typeface="Arial" pitchFamily="34" charset="0"/>
                <a:cs typeface="Arial" pitchFamily="34" charset="0"/>
              </a:rPr>
              <a:t> </a:t>
            </a:r>
            <a:r>
              <a:rPr lang="de-DE" dirty="0" err="1">
                <a:latin typeface="Arial" pitchFamily="34" charset="0"/>
                <a:cs typeface="Arial" pitchFamily="34" charset="0"/>
              </a:rPr>
              <a:t>sum</a:t>
            </a:r>
            <a:r>
              <a:rPr lang="de-DE" dirty="0">
                <a:latin typeface="Arial" pitchFamily="34" charset="0"/>
                <a:cs typeface="Arial" pitchFamily="34" charset="0"/>
              </a:rPr>
              <a:t> </a:t>
            </a:r>
            <a:r>
              <a:rPr lang="de-DE" dirty="0" err="1">
                <a:latin typeface="Arial" pitchFamily="34" charset="0"/>
                <a:cs typeface="Arial" pitchFamily="34" charset="0"/>
              </a:rPr>
              <a:t>vel</a:t>
            </a:r>
            <a:r>
              <a:rPr lang="de-DE" dirty="0">
                <a:latin typeface="Arial" pitchFamily="34" charset="0"/>
                <a:cs typeface="Arial" pitchFamily="34" charset="0"/>
              </a:rPr>
              <a:t> </a:t>
            </a:r>
            <a:r>
              <a:rPr lang="de-DE" dirty="0" err="1">
                <a:latin typeface="Arial" pitchFamily="34" charset="0"/>
                <a:cs typeface="Arial" pitchFamily="34" charset="0"/>
              </a:rPr>
              <a:t>il</a:t>
            </a:r>
            <a:r>
              <a:rPr lang="de-DE" dirty="0">
                <a:latin typeface="Arial" pitchFamily="34" charset="0"/>
                <a:cs typeface="Arial" pitchFamily="34" charset="0"/>
              </a:rPr>
              <a:t> </a:t>
            </a:r>
            <a:r>
              <a:rPr lang="de-DE" dirty="0" err="1">
                <a:latin typeface="Arial" pitchFamily="34" charset="0"/>
                <a:cs typeface="Arial" pitchFamily="34" charset="0"/>
              </a:rPr>
              <a:t>utem</a:t>
            </a:r>
            <a:r>
              <a:rPr lang="de-DE" dirty="0">
                <a:latin typeface="Arial" pitchFamily="34" charset="0"/>
                <a:cs typeface="Arial" pitchFamily="34" charset="0"/>
              </a:rPr>
              <a:t> ad et </a:t>
            </a:r>
            <a:r>
              <a:rPr lang="de-DE" dirty="0" err="1">
                <a:latin typeface="Arial" pitchFamily="34" charset="0"/>
                <a:cs typeface="Arial" pitchFamily="34" charset="0"/>
              </a:rPr>
              <a:t>nosto</a:t>
            </a:r>
            <a:r>
              <a:rPr lang="de-DE" dirty="0">
                <a:latin typeface="Arial" pitchFamily="34" charset="0"/>
                <a:cs typeface="Arial" pitchFamily="34" charset="0"/>
              </a:rPr>
              <a:t> </a:t>
            </a:r>
            <a:r>
              <a:rPr lang="de-DE" dirty="0" err="1">
                <a:latin typeface="Arial" pitchFamily="34" charset="0"/>
                <a:cs typeface="Arial" pitchFamily="34" charset="0"/>
              </a:rPr>
              <a:t>od</a:t>
            </a:r>
            <a:r>
              <a:rPr lang="de-DE" dirty="0">
                <a:latin typeface="Arial" pitchFamily="34" charset="0"/>
                <a:cs typeface="Arial" pitchFamily="34" charset="0"/>
              </a:rPr>
              <a:t> magna </a:t>
            </a:r>
            <a:r>
              <a:rPr lang="de-DE" dirty="0" err="1">
                <a:latin typeface="Arial" pitchFamily="34" charset="0"/>
                <a:cs typeface="Arial" pitchFamily="34" charset="0"/>
              </a:rPr>
              <a:t>feugait</a:t>
            </a:r>
            <a:r>
              <a:rPr lang="de-DE" dirty="0">
                <a:latin typeface="Arial" pitchFamily="34" charset="0"/>
                <a:cs typeface="Arial" pitchFamily="34" charset="0"/>
              </a:rPr>
              <a:t>.</a:t>
            </a:r>
          </a:p>
        </p:txBody>
      </p:sp>
    </p:spTree>
  </p:cSld>
  <p:clrMap bg1="lt1" tx1="dk1" bg2="lt2" tx2="dk2" accent1="accent1" accent2="accent2" accent3="accent3" accent4="accent4" accent5="accent5" accent6="accent6" hlink="hlink" folHlink="folHlink"/>
  <p:sldLayoutIdLst>
    <p:sldLayoutId id="2147483656" r:id="rId1"/>
  </p:sldLayoutIdLst>
  <p:hf sldNum="0" hdr="0" dt="0"/>
  <p:txStyles>
    <p:titleStyle>
      <a:lvl1pPr algn="ctr" defTabSz="1008035" rtl="0" eaLnBrk="1" latinLnBrk="0" hangingPunct="1">
        <a:spcBef>
          <a:spcPct val="0"/>
        </a:spcBef>
        <a:buNone/>
        <a:defRPr sz="4900" kern="1200">
          <a:solidFill>
            <a:schemeClr val="tx1"/>
          </a:solidFill>
          <a:latin typeface="+mj-lt"/>
          <a:ea typeface="+mj-ea"/>
          <a:cs typeface="+mj-cs"/>
        </a:defRPr>
      </a:lvl1pPr>
    </p:titleStyle>
    <p:bodyStyle>
      <a:lvl1pPr marL="378013" indent="-378013" algn="l" defTabSz="1008035"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19028" indent="-315011" algn="l" defTabSz="1008035"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60043" indent="-252009" algn="l" defTabSz="1008035"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64060"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68078"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72095"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76112"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80130"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84147"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de-DE"/>
      </a:defPPr>
      <a:lvl1pPr marL="0" algn="l" defTabSz="1008035" rtl="0" eaLnBrk="1" latinLnBrk="0" hangingPunct="1">
        <a:defRPr sz="2000" kern="1200">
          <a:solidFill>
            <a:schemeClr val="tx1"/>
          </a:solidFill>
          <a:latin typeface="+mn-lt"/>
          <a:ea typeface="+mn-ea"/>
          <a:cs typeface="+mn-cs"/>
        </a:defRPr>
      </a:lvl1pPr>
      <a:lvl2pPr marL="504017" algn="l" defTabSz="1008035" rtl="0" eaLnBrk="1" latinLnBrk="0" hangingPunct="1">
        <a:defRPr sz="2000" kern="1200">
          <a:solidFill>
            <a:schemeClr val="tx1"/>
          </a:solidFill>
          <a:latin typeface="+mn-lt"/>
          <a:ea typeface="+mn-ea"/>
          <a:cs typeface="+mn-cs"/>
        </a:defRPr>
      </a:lvl2pPr>
      <a:lvl3pPr marL="1008035" algn="l" defTabSz="1008035" rtl="0" eaLnBrk="1" latinLnBrk="0" hangingPunct="1">
        <a:defRPr sz="2000" kern="1200">
          <a:solidFill>
            <a:schemeClr val="tx1"/>
          </a:solidFill>
          <a:latin typeface="+mn-lt"/>
          <a:ea typeface="+mn-ea"/>
          <a:cs typeface="+mn-cs"/>
        </a:defRPr>
      </a:lvl3pPr>
      <a:lvl4pPr marL="1512052" algn="l" defTabSz="1008035" rtl="0" eaLnBrk="1" latinLnBrk="0" hangingPunct="1">
        <a:defRPr sz="2000" kern="1200">
          <a:solidFill>
            <a:schemeClr val="tx1"/>
          </a:solidFill>
          <a:latin typeface="+mn-lt"/>
          <a:ea typeface="+mn-ea"/>
          <a:cs typeface="+mn-cs"/>
        </a:defRPr>
      </a:lvl4pPr>
      <a:lvl5pPr marL="2016069" algn="l" defTabSz="1008035" rtl="0" eaLnBrk="1" latinLnBrk="0" hangingPunct="1">
        <a:defRPr sz="2000" kern="1200">
          <a:solidFill>
            <a:schemeClr val="tx1"/>
          </a:solidFill>
          <a:latin typeface="+mn-lt"/>
          <a:ea typeface="+mn-ea"/>
          <a:cs typeface="+mn-cs"/>
        </a:defRPr>
      </a:lvl5pPr>
      <a:lvl6pPr marL="2520086" algn="l" defTabSz="1008035" rtl="0" eaLnBrk="1" latinLnBrk="0" hangingPunct="1">
        <a:defRPr sz="2000" kern="1200">
          <a:solidFill>
            <a:schemeClr val="tx1"/>
          </a:solidFill>
          <a:latin typeface="+mn-lt"/>
          <a:ea typeface="+mn-ea"/>
          <a:cs typeface="+mn-cs"/>
        </a:defRPr>
      </a:lvl6pPr>
      <a:lvl7pPr marL="3024104" algn="l" defTabSz="1008035" rtl="0" eaLnBrk="1" latinLnBrk="0" hangingPunct="1">
        <a:defRPr sz="2000" kern="1200">
          <a:solidFill>
            <a:schemeClr val="tx1"/>
          </a:solidFill>
          <a:latin typeface="+mn-lt"/>
          <a:ea typeface="+mn-ea"/>
          <a:cs typeface="+mn-cs"/>
        </a:defRPr>
      </a:lvl7pPr>
      <a:lvl8pPr marL="3528121" algn="l" defTabSz="1008035" rtl="0" eaLnBrk="1" latinLnBrk="0" hangingPunct="1">
        <a:defRPr sz="2000" kern="1200">
          <a:solidFill>
            <a:schemeClr val="tx1"/>
          </a:solidFill>
          <a:latin typeface="+mn-lt"/>
          <a:ea typeface="+mn-ea"/>
          <a:cs typeface="+mn-cs"/>
        </a:defRPr>
      </a:lvl8pPr>
      <a:lvl9pPr marL="4032138" algn="l" defTabSz="100803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customXml" Target="../ink/ink6.xml"/><Relationship Id="rId2" Type="http://schemas.openxmlformats.org/officeDocument/2006/relationships/customXml" Target="../ink/ink1.xml"/><Relationship Id="rId1" Type="http://schemas.openxmlformats.org/officeDocument/2006/relationships/slideLayout" Target="../slideLayouts/slideLayout3.xml"/><Relationship Id="rId6" Type="http://schemas.openxmlformats.org/officeDocument/2006/relationships/customXml" Target="../ink/ink3.xml"/><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10" Type="http://schemas.openxmlformats.org/officeDocument/2006/relationships/customXml" Target="../ink/ink5.xml"/><Relationship Id="rId4" Type="http://schemas.openxmlformats.org/officeDocument/2006/relationships/customXml" Target="../ink/ink2.xml"/><Relationship Id="rId9" Type="http://schemas.openxmlformats.org/officeDocument/2006/relationships/image" Target="../media/image8.png"/><Relationship Id="rId14" Type="http://schemas.openxmlformats.org/officeDocument/2006/relationships/customXml" Target="../ink/ink7.xml"/></Relationships>
</file>

<file path=ppt/slides/_rels/slide17.xml.rels><?xml version="1.0" encoding="UTF-8" standalone="yes"?>
<Relationships xmlns="http://schemas.openxmlformats.org/package/2006/relationships"><Relationship Id="rId8" Type="http://schemas.openxmlformats.org/officeDocument/2006/relationships/customXml" Target="../ink/ink13.xml"/><Relationship Id="rId3" Type="http://schemas.openxmlformats.org/officeDocument/2006/relationships/image" Target="../media/image12.png"/><Relationship Id="rId7" Type="http://schemas.openxmlformats.org/officeDocument/2006/relationships/customXml" Target="../ink/ink12.xml"/><Relationship Id="rId2" Type="http://schemas.openxmlformats.org/officeDocument/2006/relationships/customXml" Target="../ink/ink8.xml"/><Relationship Id="rId1" Type="http://schemas.openxmlformats.org/officeDocument/2006/relationships/slideLayout" Target="../slideLayouts/slideLayout3.xml"/><Relationship Id="rId6" Type="http://schemas.openxmlformats.org/officeDocument/2006/relationships/customXml" Target="../ink/ink11.xml"/><Relationship Id="rId11" Type="http://schemas.openxmlformats.org/officeDocument/2006/relationships/customXml" Target="../ink/ink16.xml"/><Relationship Id="rId5" Type="http://schemas.openxmlformats.org/officeDocument/2006/relationships/customXml" Target="../ink/ink10.xml"/><Relationship Id="rId10" Type="http://schemas.openxmlformats.org/officeDocument/2006/relationships/customXml" Target="../ink/ink15.xml"/><Relationship Id="rId4" Type="http://schemas.openxmlformats.org/officeDocument/2006/relationships/customXml" Target="../ink/ink9.xml"/><Relationship Id="rId9" Type="http://schemas.openxmlformats.org/officeDocument/2006/relationships/customXml" Target="../ink/ink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7E7E7"/>
        </a:solidFill>
        <a:effectLst/>
      </p:bgPr>
    </p:bg>
    <p:spTree>
      <p:nvGrpSpPr>
        <p:cNvPr id="1" name=""/>
        <p:cNvGrpSpPr/>
        <p:nvPr/>
      </p:nvGrpSpPr>
      <p:grpSpPr>
        <a:xfrm>
          <a:off x="0" y="0"/>
          <a:ext cx="0" cy="0"/>
          <a:chOff x="0" y="0"/>
          <a:chExt cx="0" cy="0"/>
        </a:xfrm>
      </p:grpSpPr>
      <p:sp>
        <p:nvSpPr>
          <p:cNvPr id="20" name="Textfeld 19"/>
          <p:cNvSpPr txBox="1"/>
          <p:nvPr/>
        </p:nvSpPr>
        <p:spPr>
          <a:xfrm>
            <a:off x="468280" y="7142594"/>
            <a:ext cx="8429684" cy="153888"/>
          </a:xfrm>
          <a:prstGeom prst="rect">
            <a:avLst/>
          </a:prstGeom>
          <a:noFill/>
        </p:spPr>
        <p:txBody>
          <a:bodyPr wrap="square" lIns="0" tIns="0" rIns="0" bIns="0" rtlCol="0">
            <a:spAutoFit/>
          </a:bodyPr>
          <a:lstStyle/>
          <a:p>
            <a:r>
              <a:rPr lang="de-DE" sz="1000" dirty="0">
                <a:solidFill>
                  <a:srgbClr val="003560"/>
                </a:solidFill>
                <a:latin typeface="Arial" pitchFamily="34" charset="0"/>
                <a:cs typeface="Arial" pitchFamily="34" charset="0"/>
              </a:rPr>
              <a:t>Prof. Dr. Bernd Andrick</a:t>
            </a:r>
          </a:p>
        </p:txBody>
      </p:sp>
      <p:sp>
        <p:nvSpPr>
          <p:cNvPr id="3" name="Rechteck 2"/>
          <p:cNvSpPr/>
          <p:nvPr/>
        </p:nvSpPr>
        <p:spPr>
          <a:xfrm>
            <a:off x="468281" y="2054942"/>
            <a:ext cx="9430798" cy="3539430"/>
          </a:xfrm>
          <a:prstGeom prst="rect">
            <a:avLst/>
          </a:prstGeom>
        </p:spPr>
        <p:txBody>
          <a:bodyPr wrap="square">
            <a:spAutoFit/>
          </a:bodyPr>
          <a:lstStyle/>
          <a:p>
            <a:r>
              <a:rPr lang="de-DE" sz="7200" b="1" dirty="0"/>
              <a:t>		     Gesetz </a:t>
            </a:r>
          </a:p>
          <a:p>
            <a:r>
              <a:rPr lang="de-DE" sz="7200" b="1" dirty="0"/>
              <a:t>   zur Vereinheitlichung</a:t>
            </a:r>
          </a:p>
          <a:p>
            <a:r>
              <a:rPr lang="de-DE" sz="7200" b="1" dirty="0"/>
              <a:t>	des Stiftungsrechts </a:t>
            </a:r>
            <a:r>
              <a:rPr lang="de-DE" sz="8000" dirty="0"/>
              <a:t>	</a:t>
            </a:r>
            <a:endParaRPr lang="de-DE" sz="8000" b="1"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AF474C4-B002-5878-3CC9-6E5FBA10FEB4}"/>
              </a:ext>
            </a:extLst>
          </p:cNvPr>
          <p:cNvSpPr>
            <a:spLocks noGrp="1"/>
          </p:cNvSpPr>
          <p:nvPr>
            <p:ph type="title"/>
          </p:nvPr>
        </p:nvSpPr>
        <p:spPr/>
        <p:txBody>
          <a:bodyPr/>
          <a:lstStyle/>
          <a:p>
            <a:endParaRPr lang="de-DE"/>
          </a:p>
        </p:txBody>
      </p:sp>
      <p:sp>
        <p:nvSpPr>
          <p:cNvPr id="3" name="Fußzeilenplatzhalter 2">
            <a:extLst>
              <a:ext uri="{FF2B5EF4-FFF2-40B4-BE49-F238E27FC236}">
                <a16:creationId xmlns:a16="http://schemas.microsoft.com/office/drawing/2014/main" xmlns="" id="{78071656-4556-AF9E-A288-A93D3CE65756}"/>
              </a:ext>
            </a:extLst>
          </p:cNvPr>
          <p:cNvSpPr>
            <a:spLocks noGrp="1"/>
          </p:cNvSpPr>
          <p:nvPr>
            <p:ph type="ftr" sz="quarter" idx="11"/>
          </p:nvPr>
        </p:nvSpPr>
        <p:spPr/>
        <p:txBody>
          <a:bodyPr/>
          <a:lstStyle/>
          <a:p>
            <a:r>
              <a:rPr lang="de-DE" dirty="0" err="1"/>
              <a:t>Präsentat</a:t>
            </a:r>
            <a:endParaRPr lang="de-DE" dirty="0"/>
          </a:p>
          <a:p>
            <a:endParaRPr lang="de-DE" dirty="0"/>
          </a:p>
          <a:p>
            <a:r>
              <a:rPr lang="de-DE" dirty="0"/>
              <a:t>	</a:t>
            </a:r>
            <a:endParaRPr lang="de-DE" sz="2400" dirty="0"/>
          </a:p>
        </p:txBody>
      </p:sp>
      <p:sp>
        <p:nvSpPr>
          <p:cNvPr id="4" name="Textplatzhalter 3">
            <a:extLst>
              <a:ext uri="{FF2B5EF4-FFF2-40B4-BE49-F238E27FC236}">
                <a16:creationId xmlns:a16="http://schemas.microsoft.com/office/drawing/2014/main" xmlns="" id="{4C2E3882-7A9B-F5ED-917F-F471F1D774FA}"/>
              </a:ext>
            </a:extLst>
          </p:cNvPr>
          <p:cNvSpPr>
            <a:spLocks noGrp="1"/>
          </p:cNvSpPr>
          <p:nvPr>
            <p:ph type="body" sz="quarter" idx="13"/>
          </p:nvPr>
        </p:nvSpPr>
        <p:spPr>
          <a:xfrm>
            <a:off x="554786" y="2066632"/>
            <a:ext cx="8815125" cy="5119476"/>
          </a:xfrm>
        </p:spPr>
        <p:txBody>
          <a:bodyPr/>
          <a:lstStyle/>
          <a:p>
            <a:pPr marL="0" indent="-7938">
              <a:buNone/>
            </a:pPr>
            <a:r>
              <a:rPr lang="de-DE" sz="2000" b="1" dirty="0">
                <a:solidFill>
                  <a:schemeClr val="accent2"/>
                </a:solidFill>
              </a:rPr>
              <a:t>Hintergrund der Legaldefinition</a:t>
            </a:r>
          </a:p>
          <a:p>
            <a:pPr marL="0" indent="-7938">
              <a:buNone/>
            </a:pPr>
            <a:endParaRPr lang="de-DE" sz="2000" dirty="0"/>
          </a:p>
          <a:p>
            <a:pPr lvl="1"/>
            <a:r>
              <a:rPr lang="de-DE" sz="2000" dirty="0"/>
              <a:t>Bislang Verzicht auf Legaldefinition der Stiftung in BGB und Landesstiftungsrecht </a:t>
            </a:r>
          </a:p>
          <a:p>
            <a:pPr lvl="1"/>
            <a:endParaRPr lang="de-DE" sz="2000" dirty="0"/>
          </a:p>
          <a:p>
            <a:pPr lvl="1"/>
            <a:r>
              <a:rPr lang="de-DE" sz="2000" dirty="0"/>
              <a:t>Legaldefinition von Rechtsformen bislang eher Ausnahme (z.B. nicht bei der GmbH, GbR, OHG, KG, Verein)</a:t>
            </a:r>
          </a:p>
          <a:p>
            <a:pPr marL="504017" lvl="1" indent="0">
              <a:buNone/>
            </a:pPr>
            <a:r>
              <a:rPr lang="de-DE" sz="2000" dirty="0"/>
              <a:t> </a:t>
            </a:r>
          </a:p>
          <a:p>
            <a:pPr lvl="1"/>
            <a:r>
              <a:rPr lang="de-DE" sz="2000" dirty="0"/>
              <a:t>Soll dem Verständnis der „Ausgestaltung“ der Stiftung dienen:</a:t>
            </a:r>
          </a:p>
          <a:p>
            <a:pPr marL="266700" lvl="1" indent="0">
              <a:buNone/>
            </a:pPr>
            <a:endParaRPr lang="de-DE" sz="2000" b="1" dirty="0"/>
          </a:p>
          <a:p>
            <a:pPr marL="266700" lvl="1" indent="0">
              <a:buNone/>
            </a:pPr>
            <a:r>
              <a:rPr lang="de-DE" sz="2000" b="1" dirty="0"/>
              <a:t>	§ 80 Abs. 1 S. 1 BGB neu: </a:t>
            </a:r>
            <a:r>
              <a:rPr lang="de-DE" sz="2000" b="1" dirty="0">
                <a:solidFill>
                  <a:srgbClr val="FF0000"/>
                </a:solidFill>
              </a:rPr>
              <a:t>„</a:t>
            </a:r>
            <a:r>
              <a:rPr lang="de-DE" sz="2000" i="1" dirty="0">
                <a:solidFill>
                  <a:srgbClr val="FF0000"/>
                </a:solidFill>
              </a:rPr>
              <a:t>Die Stiftung ist eine mit einem Vermögen zur 	dauernden und nachhaltigen Erfüllung eines vom Stifter vorgegebenen 	Zwecks ausgestattete, mitgliederlose juristische Person.</a:t>
            </a:r>
            <a:r>
              <a:rPr lang="de-DE" sz="2000" b="1" dirty="0">
                <a:solidFill>
                  <a:srgbClr val="FF0000"/>
                </a:solidFill>
              </a:rPr>
              <a:t>“</a:t>
            </a:r>
          </a:p>
          <a:p>
            <a:endParaRPr lang="de-DE" sz="2000" dirty="0"/>
          </a:p>
        </p:txBody>
      </p:sp>
    </p:spTree>
    <p:extLst>
      <p:ext uri="{BB962C8B-B14F-4D97-AF65-F5344CB8AC3E}">
        <p14:creationId xmlns:p14="http://schemas.microsoft.com/office/powerpoint/2010/main" val="579365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CBC95A1-5528-33D1-76B6-284B40F8CD82}"/>
              </a:ext>
            </a:extLst>
          </p:cNvPr>
          <p:cNvSpPr>
            <a:spLocks noGrp="1"/>
          </p:cNvSpPr>
          <p:nvPr>
            <p:ph type="title"/>
          </p:nvPr>
        </p:nvSpPr>
        <p:spPr/>
        <p:txBody>
          <a:bodyPr/>
          <a:lstStyle/>
          <a:p>
            <a:endParaRPr lang="de-DE"/>
          </a:p>
        </p:txBody>
      </p:sp>
      <p:sp>
        <p:nvSpPr>
          <p:cNvPr id="3" name="Fußzeilenplatzhalter 2">
            <a:extLst>
              <a:ext uri="{FF2B5EF4-FFF2-40B4-BE49-F238E27FC236}">
                <a16:creationId xmlns:a16="http://schemas.microsoft.com/office/drawing/2014/main" xmlns="" id="{9373AFE0-0428-78B8-39B0-C81E0A335689}"/>
              </a:ext>
            </a:extLst>
          </p:cNvPr>
          <p:cNvSpPr>
            <a:spLocks noGrp="1"/>
          </p:cNvSpPr>
          <p:nvPr>
            <p:ph type="ftr" sz="quarter" idx="11"/>
          </p:nvPr>
        </p:nvSpPr>
        <p:spPr/>
        <p:txBody>
          <a:bodyPr/>
          <a:lstStyle/>
          <a:p>
            <a:r>
              <a:rPr lang="de-DE" dirty="0" err="1"/>
              <a:t>Präsentatio</a:t>
            </a:r>
            <a:r>
              <a:rPr lang="de-DE" dirty="0"/>
              <a:t> </a:t>
            </a:r>
          </a:p>
          <a:p>
            <a:endParaRPr lang="de-DE" dirty="0"/>
          </a:p>
        </p:txBody>
      </p:sp>
      <p:sp>
        <p:nvSpPr>
          <p:cNvPr id="4" name="Textplatzhalter 3">
            <a:extLst>
              <a:ext uri="{FF2B5EF4-FFF2-40B4-BE49-F238E27FC236}">
                <a16:creationId xmlns:a16="http://schemas.microsoft.com/office/drawing/2014/main" xmlns="" id="{ABDAD40C-AC37-B3CA-646C-0246B275870E}"/>
              </a:ext>
            </a:extLst>
          </p:cNvPr>
          <p:cNvSpPr>
            <a:spLocks noGrp="1"/>
          </p:cNvSpPr>
          <p:nvPr>
            <p:ph type="body" sz="quarter" idx="13"/>
          </p:nvPr>
        </p:nvSpPr>
        <p:spPr>
          <a:xfrm>
            <a:off x="554786" y="1592131"/>
            <a:ext cx="9062550" cy="5690795"/>
          </a:xfrm>
        </p:spPr>
        <p:txBody>
          <a:bodyPr/>
          <a:lstStyle/>
          <a:p>
            <a:pPr marL="0" indent="-7938">
              <a:buNone/>
            </a:pPr>
            <a:r>
              <a:rPr lang="de-DE" sz="1500" b="1" dirty="0">
                <a:solidFill>
                  <a:schemeClr val="accent2"/>
                </a:solidFill>
              </a:rPr>
              <a:t>Neuformulierte Definition der „Verbrauchsstiftung“</a:t>
            </a:r>
          </a:p>
          <a:p>
            <a:pPr marL="0" indent="-7938">
              <a:buNone/>
            </a:pPr>
            <a:r>
              <a:rPr lang="de-DE" sz="1500" i="1" dirty="0"/>
              <a:t>	</a:t>
            </a:r>
            <a:r>
              <a:rPr lang="de-DE" sz="1500" i="1" dirty="0">
                <a:solidFill>
                  <a:srgbClr val="FF0000"/>
                </a:solidFill>
              </a:rPr>
              <a:t>„§ 80 Abs. 1 S. 2 BGB neu: „Die Stiftung wird in der Regel auf unbestimmte Zeit errichtet, sie 	kann aber 	auch auf bestimmte Zeit errichtet werden, innerhalb derer ihr gesamtes Vermögen zur 	Erfüllung ihres Zwecks zu verbrauchen ist (Verbrauchsstiftung).“</a:t>
            </a:r>
            <a:r>
              <a:rPr lang="de-DE" sz="1500" i="1" dirty="0"/>
              <a:t/>
            </a:r>
            <a:br>
              <a:rPr lang="de-DE" sz="1500" i="1" dirty="0"/>
            </a:br>
            <a:endParaRPr lang="de-DE" sz="1500" dirty="0"/>
          </a:p>
          <a:p>
            <a:pPr lvl="1"/>
            <a:r>
              <a:rPr lang="de-DE" sz="1500" dirty="0"/>
              <a:t>Neuregelung differenziert zwischen der Ewigkeitsstiftung (=Regeltypus) und der Verbrauchsstiftung (Ausnahme)</a:t>
            </a:r>
          </a:p>
          <a:p>
            <a:pPr marL="504017" lvl="1" indent="0">
              <a:buNone/>
            </a:pPr>
            <a:endParaRPr lang="de-DE" sz="1500" dirty="0"/>
          </a:p>
          <a:p>
            <a:pPr lvl="1"/>
            <a:r>
              <a:rPr lang="de-DE" sz="1500" dirty="0"/>
              <a:t>„Ewigkeitsstiftung“ erfüllt ihren Zweck auf „in der Regel unbestimmte Zeit“ (Begründung zum </a:t>
            </a:r>
            <a:r>
              <a:rPr lang="de-DE" sz="1500" dirty="0" err="1"/>
              <a:t>RegE</a:t>
            </a:r>
            <a:r>
              <a:rPr lang="de-DE" sz="1500" dirty="0"/>
              <a:t>)</a:t>
            </a:r>
            <a:br>
              <a:rPr lang="de-DE" sz="1500" dirty="0"/>
            </a:br>
            <a:endParaRPr lang="de-DE" sz="1500" dirty="0"/>
          </a:p>
          <a:p>
            <a:pPr lvl="1"/>
            <a:r>
              <a:rPr lang="de-DE" sz="1500" dirty="0"/>
              <a:t>„Verbrauchsstiftung“ erfüllt ihren Zweck in einer „bestimmten“ Zeit durch Verbrauch ihres Vermögens, wobei die Zeitdauer mindestens 10 Jahre betragen muss. Die Stiftungssatzung muss die Festlegung dieser Zeit beinhalten, und Bestimmungen zur Verwendung des Stiftungsvermögens enthalten, die die nachhaltige Erfüllung des Stiftungsvermögens innerhalb der Zeit, für welche die Stiftung errichtet wird, gesichert erscheinen lässt. </a:t>
            </a:r>
            <a:br>
              <a:rPr lang="de-DE" sz="1500" dirty="0"/>
            </a:br>
            <a:r>
              <a:rPr lang="de-DE" sz="1500" dirty="0"/>
              <a:t>(§ 81 Abs. 2 BGB-neu)</a:t>
            </a:r>
            <a:br>
              <a:rPr lang="de-DE" sz="1500" dirty="0"/>
            </a:br>
            <a:endParaRPr lang="de-DE" sz="1500" dirty="0"/>
          </a:p>
          <a:p>
            <a:pPr lvl="1"/>
            <a:r>
              <a:rPr lang="de-DE" sz="1500" dirty="0"/>
              <a:t>Verbrauchsstiftung verfügt ausschließlich über „sonstiges Vermögen“ im Sinne von § 83b Abs. 1 S. 2 BGB-neu</a:t>
            </a:r>
            <a:br>
              <a:rPr lang="de-DE" sz="1500" dirty="0"/>
            </a:br>
            <a:endParaRPr lang="de-DE" sz="1500" dirty="0"/>
          </a:p>
          <a:p>
            <a:pPr lvl="1"/>
            <a:r>
              <a:rPr lang="de-DE" sz="1500" dirty="0"/>
              <a:t>Neu: Die Stiftung ist vom Vorstand aufzulösen, wenn die Zeit, für die sie errichtet wurde, abgelaufen ist. Unterbleibt dies, ist die Stiftung durch die Stiftungsbehörde aufzuheben (§ 87a Abs. 2 Nr. 1 BGB-neu)</a:t>
            </a:r>
          </a:p>
          <a:p>
            <a:endParaRPr lang="de-DE" sz="1500" dirty="0"/>
          </a:p>
        </p:txBody>
      </p:sp>
    </p:spTree>
    <p:extLst>
      <p:ext uri="{BB962C8B-B14F-4D97-AF65-F5344CB8AC3E}">
        <p14:creationId xmlns:p14="http://schemas.microsoft.com/office/powerpoint/2010/main" val="2020639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C0BAE47-EFC4-D748-598A-B737669F1785}"/>
              </a:ext>
            </a:extLst>
          </p:cNvPr>
          <p:cNvSpPr>
            <a:spLocks noGrp="1"/>
          </p:cNvSpPr>
          <p:nvPr>
            <p:ph type="title"/>
          </p:nvPr>
        </p:nvSpPr>
        <p:spPr/>
        <p:txBody>
          <a:bodyPr/>
          <a:lstStyle/>
          <a:p>
            <a:endParaRPr lang="de-DE"/>
          </a:p>
        </p:txBody>
      </p:sp>
      <p:sp>
        <p:nvSpPr>
          <p:cNvPr id="3" name="Fußzeilenplatzhalter 2">
            <a:extLst>
              <a:ext uri="{FF2B5EF4-FFF2-40B4-BE49-F238E27FC236}">
                <a16:creationId xmlns:a16="http://schemas.microsoft.com/office/drawing/2014/main" xmlns="" id="{D7BB97FB-8157-B96E-3265-24ED3D6163AB}"/>
              </a:ext>
            </a:extLst>
          </p:cNvPr>
          <p:cNvSpPr>
            <a:spLocks noGrp="1"/>
          </p:cNvSpPr>
          <p:nvPr>
            <p:ph type="ftr" sz="quarter" idx="11"/>
          </p:nvPr>
        </p:nvSpPr>
        <p:spPr/>
        <p:txBody>
          <a:bodyPr/>
          <a:lstStyle/>
          <a:p>
            <a:r>
              <a:rPr lang="de-DE"/>
              <a:t>Präsentationsname, Einzeilig, Maximal 50 Zeichen</a:t>
            </a:r>
          </a:p>
        </p:txBody>
      </p:sp>
      <p:sp>
        <p:nvSpPr>
          <p:cNvPr id="4" name="Textplatzhalter 3">
            <a:extLst>
              <a:ext uri="{FF2B5EF4-FFF2-40B4-BE49-F238E27FC236}">
                <a16:creationId xmlns:a16="http://schemas.microsoft.com/office/drawing/2014/main" xmlns="" id="{93C9B459-F094-1845-AAA4-72E50DE00718}"/>
              </a:ext>
            </a:extLst>
          </p:cNvPr>
          <p:cNvSpPr>
            <a:spLocks noGrp="1"/>
          </p:cNvSpPr>
          <p:nvPr>
            <p:ph type="body" sz="quarter" idx="13"/>
          </p:nvPr>
        </p:nvSpPr>
        <p:spPr>
          <a:xfrm>
            <a:off x="554786" y="2066632"/>
            <a:ext cx="6877645" cy="4531972"/>
          </a:xfrm>
        </p:spPr>
        <p:txBody>
          <a:bodyPr/>
          <a:lstStyle/>
          <a:p>
            <a:endParaRPr lang="de-DE" dirty="0"/>
          </a:p>
          <a:p>
            <a:endParaRPr lang="de-DE" dirty="0"/>
          </a:p>
          <a:p>
            <a:pPr marL="0" indent="0">
              <a:buNone/>
            </a:pPr>
            <a:r>
              <a:rPr lang="de-DE" sz="5400" b="1" dirty="0"/>
              <a:t>3.	Stiftungsgeschäft</a:t>
            </a:r>
          </a:p>
        </p:txBody>
      </p:sp>
    </p:spTree>
    <p:extLst>
      <p:ext uri="{BB962C8B-B14F-4D97-AF65-F5344CB8AC3E}">
        <p14:creationId xmlns:p14="http://schemas.microsoft.com/office/powerpoint/2010/main" val="4076077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4C624D5-214D-B6F6-9A44-E73236C5E764}"/>
              </a:ext>
            </a:extLst>
          </p:cNvPr>
          <p:cNvSpPr>
            <a:spLocks noGrp="1"/>
          </p:cNvSpPr>
          <p:nvPr>
            <p:ph type="title"/>
          </p:nvPr>
        </p:nvSpPr>
        <p:spPr/>
        <p:txBody>
          <a:bodyPr/>
          <a:lstStyle/>
          <a:p>
            <a:endParaRPr lang="de-DE"/>
          </a:p>
        </p:txBody>
      </p:sp>
      <p:sp>
        <p:nvSpPr>
          <p:cNvPr id="3" name="Fußzeilenplatzhalter 2">
            <a:extLst>
              <a:ext uri="{FF2B5EF4-FFF2-40B4-BE49-F238E27FC236}">
                <a16:creationId xmlns:a16="http://schemas.microsoft.com/office/drawing/2014/main" xmlns="" id="{EF466493-57DF-A40D-F19E-0411E48BC20C}"/>
              </a:ext>
            </a:extLst>
          </p:cNvPr>
          <p:cNvSpPr>
            <a:spLocks noGrp="1"/>
          </p:cNvSpPr>
          <p:nvPr>
            <p:ph type="ftr" sz="quarter" idx="11"/>
          </p:nvPr>
        </p:nvSpPr>
        <p:spPr/>
        <p:txBody>
          <a:bodyPr/>
          <a:lstStyle/>
          <a:p>
            <a:r>
              <a:rPr lang="de-DE"/>
              <a:t>Präsentationsname, Einzeilig, Maximal 50 Zeichen</a:t>
            </a:r>
          </a:p>
        </p:txBody>
      </p:sp>
      <p:sp>
        <p:nvSpPr>
          <p:cNvPr id="4" name="Textplatzhalter 3">
            <a:extLst>
              <a:ext uri="{FF2B5EF4-FFF2-40B4-BE49-F238E27FC236}">
                <a16:creationId xmlns:a16="http://schemas.microsoft.com/office/drawing/2014/main" xmlns="" id="{BB123782-95EC-DE18-0D0C-8155CA14D700}"/>
              </a:ext>
            </a:extLst>
          </p:cNvPr>
          <p:cNvSpPr>
            <a:spLocks noGrp="1"/>
          </p:cNvSpPr>
          <p:nvPr>
            <p:ph type="body" sz="quarter" idx="13"/>
          </p:nvPr>
        </p:nvSpPr>
        <p:spPr>
          <a:xfrm>
            <a:off x="554786" y="1602889"/>
            <a:ext cx="9191642" cy="5755342"/>
          </a:xfrm>
        </p:spPr>
        <p:txBody>
          <a:bodyPr/>
          <a:lstStyle/>
          <a:p>
            <a:pPr marL="0" indent="-7938">
              <a:buNone/>
            </a:pPr>
            <a:r>
              <a:rPr lang="de-DE" sz="2000" b="1" dirty="0">
                <a:solidFill>
                  <a:schemeClr val="accent2"/>
                </a:solidFill>
              </a:rPr>
              <a:t>§ 81 BGB-neu: Aufbau </a:t>
            </a:r>
          </a:p>
          <a:p>
            <a:pPr>
              <a:buFontTx/>
              <a:buChar char="-"/>
            </a:pPr>
            <a:r>
              <a:rPr lang="de-DE" sz="2000" dirty="0"/>
              <a:t>Abs. 1 S. 1 regelt die Mindestinhalte der Stiftungssatzung, S. 2 regelt, dass der Stifter im Stiftungsgeschäft </a:t>
            </a:r>
            <a:r>
              <a:rPr lang="de-DE" sz="2000" dirty="0">
                <a:solidFill>
                  <a:srgbClr val="FF0000"/>
                </a:solidFill>
              </a:rPr>
              <a:t>„</a:t>
            </a:r>
            <a:r>
              <a:rPr lang="de-DE" sz="2000" i="1" dirty="0">
                <a:solidFill>
                  <a:srgbClr val="FF0000"/>
                </a:solidFill>
              </a:rPr>
              <a:t>zur Erfüllung des von ihm vorgegebenen Stiftungszwecks ein Vermögen widmen (</a:t>
            </a:r>
            <a:r>
              <a:rPr lang="de-DE" sz="2000" dirty="0">
                <a:solidFill>
                  <a:srgbClr val="FF0000"/>
                </a:solidFill>
              </a:rPr>
              <a:t>muss</a:t>
            </a:r>
            <a:r>
              <a:rPr lang="de-DE" sz="2000" i="1" dirty="0">
                <a:solidFill>
                  <a:srgbClr val="FF0000"/>
                </a:solidFill>
              </a:rPr>
              <a:t>) (gewidmetes Vermögen), das der Stiftung zu deren eigener Verfügung zu überlassen ist.</a:t>
            </a:r>
            <a:r>
              <a:rPr lang="de-DE" sz="2000" dirty="0">
                <a:solidFill>
                  <a:srgbClr val="FF0000"/>
                </a:solidFill>
              </a:rPr>
              <a:t>“</a:t>
            </a:r>
            <a:r>
              <a:rPr lang="de-DE" sz="2000" dirty="0"/>
              <a:t/>
            </a:r>
            <a:br>
              <a:rPr lang="de-DE" sz="2000" dirty="0"/>
            </a:br>
            <a:endParaRPr lang="de-DE" sz="2000" dirty="0"/>
          </a:p>
          <a:p>
            <a:pPr>
              <a:buFontTx/>
              <a:buChar char="-"/>
            </a:pPr>
            <a:r>
              <a:rPr lang="de-DE" sz="2000" dirty="0"/>
              <a:t>Abs. 2 regelt zusätzlich notwendige </a:t>
            </a:r>
            <a:r>
              <a:rPr lang="de-DE" sz="2000" dirty="0">
                <a:solidFill>
                  <a:srgbClr val="FF0000"/>
                </a:solidFill>
              </a:rPr>
              <a:t>Mindestinhalte</a:t>
            </a:r>
            <a:r>
              <a:rPr lang="de-DE" sz="2000" dirty="0"/>
              <a:t> der Satzung einer Verbrauchsstiftung</a:t>
            </a:r>
            <a:br>
              <a:rPr lang="de-DE" sz="2000" dirty="0"/>
            </a:br>
            <a:endParaRPr lang="de-DE" sz="2000" dirty="0"/>
          </a:p>
          <a:p>
            <a:pPr>
              <a:buFontTx/>
              <a:buChar char="-"/>
            </a:pPr>
            <a:r>
              <a:rPr lang="de-DE" sz="2000" dirty="0"/>
              <a:t>Abs. 3 bestimmt die </a:t>
            </a:r>
            <a:r>
              <a:rPr lang="de-DE" sz="2000" dirty="0">
                <a:solidFill>
                  <a:srgbClr val="FF0000"/>
                </a:solidFill>
              </a:rPr>
              <a:t>Formerfordernisse</a:t>
            </a:r>
            <a:r>
              <a:rPr lang="de-DE" sz="2000" dirty="0"/>
              <a:t> für Stiftungsgeschäft</a:t>
            </a:r>
            <a:br>
              <a:rPr lang="de-DE" sz="2000" dirty="0"/>
            </a:br>
            <a:endParaRPr lang="de-DE" sz="2000" dirty="0"/>
          </a:p>
          <a:p>
            <a:pPr>
              <a:buFontTx/>
              <a:buChar char="-"/>
            </a:pPr>
            <a:r>
              <a:rPr lang="de-DE" sz="2000" dirty="0"/>
              <a:t>Abs. 4 trifft Regelungen für den Fall eines unvollständigen Stiftungsgeschäfts bei testamentarischer Stiftungsgründung (Ergänzungsbefugnis der nach Landesrecht zuständigen Behörde).</a:t>
            </a:r>
            <a:br>
              <a:rPr lang="de-DE" sz="2000" dirty="0"/>
            </a:br>
            <a:endParaRPr lang="de-DE" sz="2000" dirty="0"/>
          </a:p>
          <a:p>
            <a:pPr>
              <a:buFontTx/>
              <a:buChar char="-"/>
            </a:pPr>
            <a:r>
              <a:rPr lang="de-DE" sz="2000" dirty="0"/>
              <a:t>Anerkennungsvoraussetzungen sind nunmehr in § 82 BGB-neu geregelt</a:t>
            </a:r>
          </a:p>
        </p:txBody>
      </p:sp>
    </p:spTree>
    <p:extLst>
      <p:ext uri="{BB962C8B-B14F-4D97-AF65-F5344CB8AC3E}">
        <p14:creationId xmlns:p14="http://schemas.microsoft.com/office/powerpoint/2010/main" val="2102157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C756C03-9069-D687-5F74-765837FD3F16}"/>
              </a:ext>
            </a:extLst>
          </p:cNvPr>
          <p:cNvSpPr>
            <a:spLocks noGrp="1"/>
          </p:cNvSpPr>
          <p:nvPr>
            <p:ph type="title"/>
          </p:nvPr>
        </p:nvSpPr>
        <p:spPr/>
        <p:txBody>
          <a:bodyPr/>
          <a:lstStyle/>
          <a:p>
            <a:endParaRPr lang="de-DE"/>
          </a:p>
        </p:txBody>
      </p:sp>
      <p:sp>
        <p:nvSpPr>
          <p:cNvPr id="3" name="Fußzeilenplatzhalter 2">
            <a:extLst>
              <a:ext uri="{FF2B5EF4-FFF2-40B4-BE49-F238E27FC236}">
                <a16:creationId xmlns:a16="http://schemas.microsoft.com/office/drawing/2014/main" xmlns="" id="{C09D5605-9514-A153-4115-C42DD0155476}"/>
              </a:ext>
            </a:extLst>
          </p:cNvPr>
          <p:cNvSpPr>
            <a:spLocks noGrp="1"/>
          </p:cNvSpPr>
          <p:nvPr>
            <p:ph type="ftr" sz="quarter" idx="11"/>
          </p:nvPr>
        </p:nvSpPr>
        <p:spPr/>
        <p:txBody>
          <a:bodyPr/>
          <a:lstStyle/>
          <a:p>
            <a:r>
              <a:rPr lang="de-DE"/>
              <a:t>Präsentationsname, Einzeilig, Maximal 50 Zeichen</a:t>
            </a:r>
          </a:p>
        </p:txBody>
      </p:sp>
      <p:sp>
        <p:nvSpPr>
          <p:cNvPr id="4" name="Textplatzhalter 3">
            <a:extLst>
              <a:ext uri="{FF2B5EF4-FFF2-40B4-BE49-F238E27FC236}">
                <a16:creationId xmlns:a16="http://schemas.microsoft.com/office/drawing/2014/main" xmlns="" id="{1644317C-23EC-306A-73BA-6F70B23BBBED}"/>
              </a:ext>
            </a:extLst>
          </p:cNvPr>
          <p:cNvSpPr>
            <a:spLocks noGrp="1"/>
          </p:cNvSpPr>
          <p:nvPr>
            <p:ph type="body" sz="quarter" idx="13"/>
          </p:nvPr>
        </p:nvSpPr>
        <p:spPr>
          <a:xfrm>
            <a:off x="554786" y="1495313"/>
            <a:ext cx="9439068" cy="6065950"/>
          </a:xfrm>
        </p:spPr>
        <p:txBody>
          <a:bodyPr/>
          <a:lstStyle/>
          <a:p>
            <a:pPr marL="0" indent="-7938">
              <a:buNone/>
            </a:pPr>
            <a:r>
              <a:rPr lang="de-DE" sz="1600" b="1" dirty="0">
                <a:solidFill>
                  <a:schemeClr val="accent2"/>
                </a:solidFill>
              </a:rPr>
              <a:t>§ 81 Abs. 1 Nr. 1 BGB-neu: Mindestinhalte der Stiftungssatzung </a:t>
            </a:r>
          </a:p>
          <a:p>
            <a:pPr marL="0" indent="-7938">
              <a:buNone/>
            </a:pPr>
            <a:r>
              <a:rPr lang="de-DE" sz="1600" dirty="0"/>
              <a:t>Die Stiftungssatzung muss Angaben enthalten über den </a:t>
            </a:r>
            <a:r>
              <a:rPr lang="de-DE" sz="1600" b="1" dirty="0"/>
              <a:t>Zweck, Namen, Sitz der Stiftung sowie Bildung des Vorstands </a:t>
            </a:r>
            <a:br>
              <a:rPr lang="de-DE" sz="1600" b="1" dirty="0"/>
            </a:br>
            <a:endParaRPr lang="de-DE" sz="1600" b="1" dirty="0"/>
          </a:p>
          <a:p>
            <a:pPr marL="277812" indent="-285750">
              <a:buFont typeface="Wingdings" panose="05000000000000000000" pitchFamily="2" charset="2"/>
              <a:buChar char="à"/>
            </a:pPr>
            <a:r>
              <a:rPr lang="de-DE" sz="1600" dirty="0">
                <a:sym typeface="Wingdings" panose="05000000000000000000" pitchFamily="2" charset="2"/>
              </a:rPr>
              <a:t>Der Stiftungszweck ist zwingend anzugeben. Eine stiftungsrechtliche Pflicht zur Angabe der </a:t>
            </a:r>
            <a:r>
              <a:rPr lang="de-DE" sz="1600" b="1" dirty="0">
                <a:sym typeface="Wingdings" panose="05000000000000000000" pitchFamily="2" charset="2"/>
              </a:rPr>
              <a:t>Art der Zweckverwirklichung </a:t>
            </a:r>
            <a:r>
              <a:rPr lang="de-DE" sz="1600" dirty="0">
                <a:sym typeface="Wingdings" panose="05000000000000000000" pitchFamily="2" charset="2"/>
              </a:rPr>
              <a:t>besteht weiterhin nicht. Gleichzeitig zählt </a:t>
            </a:r>
            <a:r>
              <a:rPr lang="de-DE" sz="1600" dirty="0"/>
              <a:t>§ 85 Abs. 2 S. 2 BGB-neu die Art der Zweckverwirklichung zu den </a:t>
            </a:r>
            <a:r>
              <a:rPr lang="de-DE" sz="1600" dirty="0">
                <a:solidFill>
                  <a:srgbClr val="FF0000"/>
                </a:solidFill>
              </a:rPr>
              <a:t>„prägenden Bestimmungen“ </a:t>
            </a:r>
            <a:r>
              <a:rPr lang="de-DE" sz="1600" dirty="0"/>
              <a:t>einer Stiftungssatzung. Folge: wenn die Art der Zweckverwirklichung angegeben wird (steuerbegünstigte Stiftungen!), dann kann sie nur bei „wesentlicher Änderung der Verhältnisse“ verändert werden. </a:t>
            </a:r>
            <a:r>
              <a:rPr lang="de-DE" sz="1600" dirty="0">
                <a:solidFill>
                  <a:srgbClr val="FF0000"/>
                </a:solidFill>
              </a:rPr>
              <a:t>Empfehlung</a:t>
            </a:r>
            <a:r>
              <a:rPr lang="de-DE" sz="1600" dirty="0"/>
              <a:t>: weiterhin mit „insbesondere“ oder besser noch „beispielsweise“-Formulierungen arbeiten bzw. klarstellen, falls Art der Zweckverwirklichung </a:t>
            </a:r>
            <a:r>
              <a:rPr lang="de-DE" sz="1600" u="sng" dirty="0"/>
              <a:t>nicht</a:t>
            </a:r>
            <a:r>
              <a:rPr lang="de-DE" sz="1600" dirty="0"/>
              <a:t> prägend sein soll (§ 85 Abs. 4 S. 2 i.V.m. § 85 Abs. 2 BGB-neu)</a:t>
            </a:r>
            <a:br>
              <a:rPr lang="de-DE" sz="1600" dirty="0"/>
            </a:br>
            <a:endParaRPr lang="de-DE" sz="1600" dirty="0">
              <a:sym typeface="Wingdings" panose="05000000000000000000" pitchFamily="2" charset="2"/>
            </a:endParaRPr>
          </a:p>
          <a:p>
            <a:pPr marL="277812" indent="-285750">
              <a:buFont typeface="Wingdings" panose="05000000000000000000" pitchFamily="2" charset="2"/>
              <a:buChar char="à"/>
            </a:pPr>
            <a:r>
              <a:rPr lang="de-DE" sz="1600" dirty="0">
                <a:solidFill>
                  <a:srgbClr val="FF0000"/>
                </a:solidFill>
                <a:sym typeface="Wingdings" panose="05000000000000000000" pitchFamily="2" charset="2"/>
              </a:rPr>
              <a:t>Neu</a:t>
            </a:r>
            <a:r>
              <a:rPr lang="de-DE" sz="1600" dirty="0">
                <a:sym typeface="Wingdings" panose="05000000000000000000" pitchFamily="2" charset="2"/>
              </a:rPr>
              <a:t> ist, dass die Satzung keine Angaben zum </a:t>
            </a:r>
            <a:r>
              <a:rPr lang="de-DE" sz="1600" b="1" dirty="0">
                <a:sym typeface="Wingdings" panose="05000000000000000000" pitchFamily="2" charset="2"/>
              </a:rPr>
              <a:t>Stiftungsvermögen</a:t>
            </a:r>
            <a:r>
              <a:rPr lang="de-DE" sz="1600" dirty="0">
                <a:sym typeface="Wingdings" panose="05000000000000000000" pitchFamily="2" charset="2"/>
              </a:rPr>
              <a:t> mehr enthalten muss. Argument: §§ 83b und 83c BGB-neu enthalten bereits „ausreichende Regelungen zum Stiftungsvermögen und seiner Verwaltung“.  </a:t>
            </a:r>
            <a:br>
              <a:rPr lang="de-DE" sz="1600" dirty="0">
                <a:sym typeface="Wingdings" panose="05000000000000000000" pitchFamily="2" charset="2"/>
              </a:rPr>
            </a:br>
            <a:r>
              <a:rPr lang="de-DE" sz="1600" dirty="0">
                <a:sym typeface="Wingdings" panose="05000000000000000000" pitchFamily="2" charset="2"/>
              </a:rPr>
              <a:t>Hierzu beachte Transparenzpflichten des Stiftungsregistergesetzes: Satzung einsehbar, nicht hingegen Stiftungsgeschäft (Empfehlung:  Höhe des Grundstockvermögens nur im Stiftungsgeschäft verorten)</a:t>
            </a:r>
            <a:br>
              <a:rPr lang="de-DE" sz="1600" dirty="0">
                <a:sym typeface="Wingdings" panose="05000000000000000000" pitchFamily="2" charset="2"/>
              </a:rPr>
            </a:br>
            <a:endParaRPr lang="de-DE" sz="1600" dirty="0">
              <a:sym typeface="Wingdings" panose="05000000000000000000" pitchFamily="2" charset="2"/>
            </a:endParaRPr>
          </a:p>
          <a:p>
            <a:pPr marL="277812" indent="-285750">
              <a:buFont typeface="Wingdings" panose="05000000000000000000" pitchFamily="2" charset="2"/>
              <a:buChar char="à"/>
            </a:pPr>
            <a:r>
              <a:rPr lang="de-DE" sz="1600" b="1" dirty="0">
                <a:sym typeface="Wingdings" panose="05000000000000000000" pitchFamily="2" charset="2"/>
              </a:rPr>
              <a:t>Namensbestandteil</a:t>
            </a:r>
            <a:r>
              <a:rPr lang="de-DE" sz="1600" dirty="0">
                <a:sym typeface="Wingdings" panose="05000000000000000000" pitchFamily="2" charset="2"/>
              </a:rPr>
              <a:t> jeder rechtsfähiger Stiftung bürgerlichen Rechts wird mit Einführung des Stiftungsregisters der neue </a:t>
            </a:r>
            <a:r>
              <a:rPr lang="de-DE" sz="1600" b="1" dirty="0">
                <a:sym typeface="Wingdings" panose="05000000000000000000" pitchFamily="2" charset="2"/>
              </a:rPr>
              <a:t>Rechtsformzusatz</a:t>
            </a:r>
            <a:r>
              <a:rPr lang="de-DE" sz="1600" dirty="0">
                <a:sym typeface="Wingdings" panose="05000000000000000000" pitchFamily="2" charset="2"/>
              </a:rPr>
              <a:t> „eingetragene Stiftung“ (</a:t>
            </a:r>
            <a:r>
              <a:rPr lang="de-DE" sz="1600" dirty="0" err="1">
                <a:sym typeface="Wingdings" panose="05000000000000000000" pitchFamily="2" charset="2"/>
              </a:rPr>
              <a:t>e.S</a:t>
            </a:r>
            <a:r>
              <a:rPr lang="de-DE" sz="1600" dirty="0">
                <a:sym typeface="Wingdings" panose="05000000000000000000" pitchFamily="2" charset="2"/>
              </a:rPr>
              <a:t>.) bzw. „eingetragene Verbrauchsstiftung“ (</a:t>
            </a:r>
            <a:r>
              <a:rPr lang="de-DE" sz="1600" dirty="0" err="1">
                <a:sym typeface="Wingdings" panose="05000000000000000000" pitchFamily="2" charset="2"/>
              </a:rPr>
              <a:t>e.VS</a:t>
            </a:r>
            <a:r>
              <a:rPr lang="de-DE" sz="1600" dirty="0">
                <a:sym typeface="Wingdings" panose="05000000000000000000" pitchFamily="2" charset="2"/>
              </a:rPr>
              <a:t>.). </a:t>
            </a:r>
            <a:br>
              <a:rPr lang="de-DE" sz="1600" dirty="0">
                <a:sym typeface="Wingdings" panose="05000000000000000000" pitchFamily="2" charset="2"/>
              </a:rPr>
            </a:br>
            <a:r>
              <a:rPr lang="de-DE" sz="1600" dirty="0">
                <a:sym typeface="Wingdings" panose="05000000000000000000" pitchFamily="2" charset="2"/>
              </a:rPr>
              <a:t>Fraglich, ob steuerbegünstigte Stiftungen analog zur gGmbH ein „g“ voranstellen dürfen</a:t>
            </a:r>
          </a:p>
          <a:p>
            <a:endParaRPr lang="de-DE" sz="1600" dirty="0"/>
          </a:p>
        </p:txBody>
      </p:sp>
    </p:spTree>
    <p:extLst>
      <p:ext uri="{BB962C8B-B14F-4D97-AF65-F5344CB8AC3E}">
        <p14:creationId xmlns:p14="http://schemas.microsoft.com/office/powerpoint/2010/main" val="3344618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053818B-6FAA-E135-6CD1-A06A6E3848DB}"/>
              </a:ext>
            </a:extLst>
          </p:cNvPr>
          <p:cNvSpPr>
            <a:spLocks noGrp="1"/>
          </p:cNvSpPr>
          <p:nvPr>
            <p:ph type="title"/>
          </p:nvPr>
        </p:nvSpPr>
        <p:spPr/>
        <p:txBody>
          <a:bodyPr/>
          <a:lstStyle/>
          <a:p>
            <a:endParaRPr lang="de-DE"/>
          </a:p>
        </p:txBody>
      </p:sp>
      <p:sp>
        <p:nvSpPr>
          <p:cNvPr id="3" name="Fußzeilenplatzhalter 2">
            <a:extLst>
              <a:ext uri="{FF2B5EF4-FFF2-40B4-BE49-F238E27FC236}">
                <a16:creationId xmlns:a16="http://schemas.microsoft.com/office/drawing/2014/main" xmlns="" id="{50467A1F-C542-E0A3-E614-F2CFBD9F140D}"/>
              </a:ext>
            </a:extLst>
          </p:cNvPr>
          <p:cNvSpPr>
            <a:spLocks noGrp="1"/>
          </p:cNvSpPr>
          <p:nvPr>
            <p:ph type="ftr" sz="quarter" idx="11"/>
          </p:nvPr>
        </p:nvSpPr>
        <p:spPr/>
        <p:txBody>
          <a:bodyPr/>
          <a:lstStyle/>
          <a:p>
            <a:r>
              <a:rPr lang="de-DE"/>
              <a:t>Präsentationsname, Einzeilig, Maximal 50 Zeichen</a:t>
            </a:r>
          </a:p>
        </p:txBody>
      </p:sp>
      <p:sp>
        <p:nvSpPr>
          <p:cNvPr id="4" name="Textplatzhalter 3">
            <a:extLst>
              <a:ext uri="{FF2B5EF4-FFF2-40B4-BE49-F238E27FC236}">
                <a16:creationId xmlns:a16="http://schemas.microsoft.com/office/drawing/2014/main" xmlns="" id="{992F355A-F983-315D-132D-F20698E5D345}"/>
              </a:ext>
            </a:extLst>
          </p:cNvPr>
          <p:cNvSpPr>
            <a:spLocks noGrp="1"/>
          </p:cNvSpPr>
          <p:nvPr>
            <p:ph type="body" sz="quarter" idx="13"/>
          </p:nvPr>
        </p:nvSpPr>
        <p:spPr>
          <a:xfrm>
            <a:off x="554786" y="1688951"/>
            <a:ext cx="9320734" cy="5583218"/>
          </a:xfrm>
        </p:spPr>
        <p:txBody>
          <a:bodyPr/>
          <a:lstStyle/>
          <a:p>
            <a:pPr marL="0" indent="-7938">
              <a:buNone/>
            </a:pPr>
            <a:r>
              <a:rPr lang="de-DE" sz="2000" b="1" dirty="0">
                <a:solidFill>
                  <a:schemeClr val="accent2"/>
                </a:solidFill>
              </a:rPr>
              <a:t>§ 81 Abs. 1 Nr. 2 BGB-neu: Problem Dauertestamentsvollstreckung</a:t>
            </a:r>
            <a:br>
              <a:rPr lang="de-DE" sz="2000" b="1" dirty="0">
                <a:solidFill>
                  <a:schemeClr val="accent2"/>
                </a:solidFill>
              </a:rPr>
            </a:br>
            <a:r>
              <a:rPr lang="de-DE" sz="2000" b="1" dirty="0">
                <a:solidFill>
                  <a:schemeClr val="accent2"/>
                </a:solidFill>
              </a:rPr>
              <a:t> </a:t>
            </a:r>
          </a:p>
          <a:p>
            <a:pPr marL="0" indent="-7938">
              <a:buNone/>
            </a:pPr>
            <a:r>
              <a:rPr lang="de-DE" sz="2000" b="1" dirty="0"/>
              <a:t>„</a:t>
            </a:r>
            <a:r>
              <a:rPr lang="de-DE" sz="2000" i="1" dirty="0"/>
              <a:t>Das Vermögen ist der Stiftung zu deren eigener Verfügung zu überlassen.“ </a:t>
            </a:r>
          </a:p>
          <a:p>
            <a:pPr marL="0" indent="-7938">
              <a:buNone/>
            </a:pPr>
            <a:r>
              <a:rPr lang="de-DE" sz="2000" i="1" dirty="0"/>
              <a:t/>
            </a:r>
            <a:br>
              <a:rPr lang="de-DE" sz="2000" i="1" dirty="0"/>
            </a:br>
            <a:r>
              <a:rPr lang="de-DE" sz="2000" dirty="0"/>
              <a:t/>
            </a:r>
            <a:br>
              <a:rPr lang="de-DE" sz="2000" dirty="0"/>
            </a:br>
            <a:r>
              <a:rPr lang="de-DE" sz="2000" dirty="0"/>
              <a:t>Begründung zum </a:t>
            </a:r>
            <a:r>
              <a:rPr lang="de-DE" sz="2000" dirty="0" err="1"/>
              <a:t>RegE</a:t>
            </a:r>
            <a:r>
              <a:rPr lang="de-DE" sz="2000" dirty="0"/>
              <a:t>: Neuregelung „klärt insbesondere die Streitfrage, ob ein Stifter, der eine noch zu errichtende Stiftung als Erbin einsetzt, Dauertestamentsvollstreckung hinsichtlich des Erbteils der Stiftung anordnen kann.“ </a:t>
            </a:r>
            <a:br>
              <a:rPr lang="de-DE" sz="2000" dirty="0"/>
            </a:br>
            <a:endParaRPr lang="de-DE" sz="2000" dirty="0"/>
          </a:p>
          <a:p>
            <a:pPr>
              <a:buFont typeface="Wingdings" panose="05000000000000000000" pitchFamily="2" charset="2"/>
              <a:buChar char="à"/>
            </a:pPr>
            <a:r>
              <a:rPr lang="de-DE" sz="2000" dirty="0">
                <a:sym typeface="Wingdings" panose="05000000000000000000" pitchFamily="2" charset="2"/>
              </a:rPr>
              <a:t>Dauertestamentsvollstreckung soll danach Anerkennungshindernis sein, da die Stiftungsaufsicht „</a:t>
            </a:r>
            <a:r>
              <a:rPr lang="de-DE" sz="2000" i="1" dirty="0">
                <a:sym typeface="Wingdings" panose="05000000000000000000" pitchFamily="2" charset="2"/>
              </a:rPr>
              <a:t>keine direkten Einwirkungsmöglichkeiten gegenüber dem Testamentsvollstrecker</a:t>
            </a:r>
            <a:r>
              <a:rPr lang="de-DE" sz="2000" dirty="0">
                <a:sym typeface="Wingdings" panose="05000000000000000000" pitchFamily="2" charset="2"/>
              </a:rPr>
              <a:t>“ habe, und daher eine der Stiftungsverfassung entsprechende Verwaltung des Stiftungsvermögens nicht „</a:t>
            </a:r>
            <a:r>
              <a:rPr lang="de-DE" sz="2000" i="1" dirty="0">
                <a:sym typeface="Wingdings" panose="05000000000000000000" pitchFamily="2" charset="2"/>
              </a:rPr>
              <a:t>schnell und wirksam durchsetzen</a:t>
            </a:r>
            <a:r>
              <a:rPr lang="de-DE" sz="2000" dirty="0">
                <a:sym typeface="Wingdings" panose="05000000000000000000" pitchFamily="2" charset="2"/>
              </a:rPr>
              <a:t>“ könne </a:t>
            </a:r>
          </a:p>
          <a:p>
            <a:endParaRPr lang="de-DE" sz="2000" dirty="0"/>
          </a:p>
        </p:txBody>
      </p:sp>
    </p:spTree>
    <p:extLst>
      <p:ext uri="{BB962C8B-B14F-4D97-AF65-F5344CB8AC3E}">
        <p14:creationId xmlns:p14="http://schemas.microsoft.com/office/powerpoint/2010/main" val="438150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88D870A-ADC3-A3D8-ADEC-5F2D4FD7417E}"/>
              </a:ext>
            </a:extLst>
          </p:cNvPr>
          <p:cNvSpPr>
            <a:spLocks noGrp="1"/>
          </p:cNvSpPr>
          <p:nvPr>
            <p:ph type="title"/>
          </p:nvPr>
        </p:nvSpPr>
        <p:spPr/>
        <p:txBody>
          <a:bodyPr/>
          <a:lstStyle/>
          <a:p>
            <a:endParaRPr lang="de-DE" dirty="0"/>
          </a:p>
        </p:txBody>
      </p:sp>
      <p:sp>
        <p:nvSpPr>
          <p:cNvPr id="3" name="Fußzeilenplatzhalter 2">
            <a:extLst>
              <a:ext uri="{FF2B5EF4-FFF2-40B4-BE49-F238E27FC236}">
                <a16:creationId xmlns:a16="http://schemas.microsoft.com/office/drawing/2014/main" xmlns="" id="{7FEC0B5B-9C64-89F0-ADC9-9FFEC1224D63}"/>
              </a:ext>
            </a:extLst>
          </p:cNvPr>
          <p:cNvSpPr>
            <a:spLocks noGrp="1"/>
          </p:cNvSpPr>
          <p:nvPr>
            <p:ph type="ftr" sz="quarter" idx="11"/>
          </p:nvPr>
        </p:nvSpPr>
        <p:spPr/>
        <p:txBody>
          <a:bodyPr/>
          <a:lstStyle/>
          <a:p>
            <a:r>
              <a:rPr lang="de-DE"/>
              <a:t>Präsentationsname, Einzeilig, Maximal 50 Zeichen</a:t>
            </a:r>
          </a:p>
        </p:txBody>
      </p:sp>
      <p:sp>
        <p:nvSpPr>
          <p:cNvPr id="4" name="Textplatzhalter 3">
            <a:extLst>
              <a:ext uri="{FF2B5EF4-FFF2-40B4-BE49-F238E27FC236}">
                <a16:creationId xmlns:a16="http://schemas.microsoft.com/office/drawing/2014/main" xmlns="" id="{6F78A679-5CEF-00D5-AC60-2311D791F79B}"/>
              </a:ext>
            </a:extLst>
          </p:cNvPr>
          <p:cNvSpPr>
            <a:spLocks noGrp="1"/>
          </p:cNvSpPr>
          <p:nvPr>
            <p:ph type="body" sz="quarter" idx="13"/>
          </p:nvPr>
        </p:nvSpPr>
        <p:spPr>
          <a:xfrm>
            <a:off x="554786" y="1635161"/>
            <a:ext cx="9385280" cy="5776857"/>
          </a:xfrm>
        </p:spPr>
        <p:txBody>
          <a:bodyPr/>
          <a:lstStyle/>
          <a:p>
            <a:pPr marL="0" indent="-7938">
              <a:buNone/>
            </a:pPr>
            <a:r>
              <a:rPr lang="de-DE" sz="1600" b="1" dirty="0">
                <a:solidFill>
                  <a:schemeClr val="accent2"/>
                </a:solidFill>
              </a:rPr>
              <a:t>§ 81 Abs. 2 BGB-neu: Notwendige Satzungsregelungen bei Verbrauchsstiftungen</a:t>
            </a:r>
            <a:br>
              <a:rPr lang="de-DE" sz="1600" b="1" dirty="0">
                <a:solidFill>
                  <a:schemeClr val="accent2"/>
                </a:solidFill>
              </a:rPr>
            </a:br>
            <a:r>
              <a:rPr lang="de-DE" sz="1600" b="1" dirty="0">
                <a:solidFill>
                  <a:schemeClr val="accent2"/>
                </a:solidFill>
              </a:rPr>
              <a:t>  </a:t>
            </a:r>
          </a:p>
          <a:p>
            <a:pPr marL="334962" indent="-342900">
              <a:buFont typeface="+mj-lt"/>
              <a:buAutoNum type="arabicPeriod" startAt="2"/>
            </a:pPr>
            <a:r>
              <a:rPr lang="de-DE" sz="1600" dirty="0"/>
              <a:t>§ 80 Abs. 1 S. 2 i.V.m. § 81 Abs. 2 Nr. 1 BGB-neu könnte dahingehend missverstanden werden, dass Verbrauchsstiftungen ihr Vermögen während der Lebenszeit der Stiftung in gleichmäßigen Raten abschmelzen müssen. Zwar soll ein „konkreter Verbrauchsplan“ nach der Begründung zum </a:t>
            </a:r>
            <a:r>
              <a:rPr lang="de-DE" sz="1600" dirty="0" err="1"/>
              <a:t>RegE</a:t>
            </a:r>
            <a:r>
              <a:rPr lang="de-DE" sz="1600" dirty="0"/>
              <a:t> nicht erforderlich sein, aber: „</a:t>
            </a:r>
            <a:r>
              <a:rPr lang="de-DE" sz="1600" i="1" dirty="0"/>
              <a:t>Das Stiftungsvermögen darf nicht so verbraucht werden, dass der Zweck schon nach kurzer Zeit des Bestehens der Stiftung nicht mehr wirksam verfolgt werden kann. Eine nachhaltige Zweckerfüllung erscheint aber regelmäßig auch dann nicht gesichert, wenn der Großteil des Stiftungsvermögens erst kurz vor Ablauf der für die Stiftung vorgesehenen Lebensdauer für die Zweckerfüllung verbraucht wird.“ </a:t>
            </a:r>
            <a:br>
              <a:rPr lang="de-DE" sz="1600" i="1" dirty="0"/>
            </a:br>
            <a:r>
              <a:rPr lang="de-DE" sz="1600" i="1" dirty="0"/>
              <a:t> </a:t>
            </a:r>
          </a:p>
          <a:p>
            <a:pPr>
              <a:buFont typeface="Wingdings" panose="05000000000000000000" pitchFamily="2" charset="2"/>
              <a:buChar char="à"/>
            </a:pPr>
            <a:r>
              <a:rPr lang="de-DE" sz="1600" dirty="0">
                <a:sym typeface="Wingdings" panose="05000000000000000000" pitchFamily="2" charset="2"/>
              </a:rPr>
              <a:t>Die Begründung zum </a:t>
            </a:r>
            <a:r>
              <a:rPr lang="de-DE" sz="1600" dirty="0" err="1">
                <a:sym typeface="Wingdings" panose="05000000000000000000" pitchFamily="2" charset="2"/>
              </a:rPr>
              <a:t>RegE</a:t>
            </a:r>
            <a:r>
              <a:rPr lang="de-DE" sz="1600" dirty="0">
                <a:sym typeface="Wingdings" panose="05000000000000000000" pitchFamily="2" charset="2"/>
              </a:rPr>
              <a:t> scheut sich, einen konkreten Verbrauchsplan zu fordern, umschreibt aber mit anderen Worten fast dasselbe: ein kontinuierliches Abschmelzen. </a:t>
            </a:r>
            <a:br>
              <a:rPr lang="de-DE" sz="1600" dirty="0">
                <a:sym typeface="Wingdings" panose="05000000000000000000" pitchFamily="2" charset="2"/>
              </a:rPr>
            </a:br>
            <a:r>
              <a:rPr lang="de-DE" sz="1600" dirty="0">
                <a:sym typeface="Wingdings" panose="05000000000000000000" pitchFamily="2" charset="2"/>
              </a:rPr>
              <a:t>Es ist kein Grund ersichtlich, warum eine Verbrauchsstiftung ihr Vermögen nicht „endfällig“ verwenden dürfen soll. Gefundene Regelung ist zu starr, macht die Verbrauchsstiftung unattraktiv und dürfte zu Flucht in die Hybrid-Stiftung führen</a:t>
            </a:r>
          </a:p>
          <a:p>
            <a:pPr>
              <a:buFont typeface="Wingdings" panose="05000000000000000000" pitchFamily="2" charset="2"/>
              <a:buChar char="à"/>
            </a:pPr>
            <a:endParaRPr lang="de-DE" sz="1600" dirty="0">
              <a:sym typeface="Wingdings" panose="05000000000000000000" pitchFamily="2" charset="2"/>
            </a:endParaRPr>
          </a:p>
          <a:p>
            <a:pPr marL="0" indent="0">
              <a:buNone/>
            </a:pPr>
            <a:r>
              <a:rPr lang="de-DE" sz="1600" dirty="0">
                <a:sym typeface="Wingdings" panose="05000000000000000000" pitchFamily="2" charset="2"/>
              </a:rPr>
              <a:t>	 </a:t>
            </a:r>
          </a:p>
          <a:p>
            <a:endParaRPr lang="de-DE" sz="1600" dirty="0"/>
          </a:p>
        </p:txBody>
      </p:sp>
      <mc:AlternateContent xmlns:mc="http://schemas.openxmlformats.org/markup-compatibility/2006" xmlns:p14="http://schemas.microsoft.com/office/powerpoint/2010/main">
        <mc:Choice Requires="p14">
          <p:contentPart p14:bwMode="auto" r:id="rId2">
            <p14:nvContentPartPr>
              <p14:cNvPr id="27" name="Freihand 26">
                <a:extLst>
                  <a:ext uri="{FF2B5EF4-FFF2-40B4-BE49-F238E27FC236}">
                    <a16:creationId xmlns:a16="http://schemas.microsoft.com/office/drawing/2014/main" xmlns="" id="{BDA9C2E5-439A-42D4-5C40-8A221CF15E7A}"/>
                  </a:ext>
                </a:extLst>
              </p14:cNvPr>
              <p14:cNvContentPartPr/>
              <p14:nvPr/>
            </p14:nvContentPartPr>
            <p14:xfrm>
              <a:off x="1042348" y="5841318"/>
              <a:ext cx="2377440" cy="1508040"/>
            </p14:xfrm>
          </p:contentPart>
        </mc:Choice>
        <mc:Fallback xmlns="">
          <p:pic>
            <p:nvPicPr>
              <p:cNvPr id="27" name="Freihand 26">
                <a:extLst>
                  <a:ext uri="{FF2B5EF4-FFF2-40B4-BE49-F238E27FC236}">
                    <a16:creationId xmlns:a16="http://schemas.microsoft.com/office/drawing/2014/main" id="{BDA9C2E5-439A-42D4-5C40-8A221CF15E7A}"/>
                  </a:ext>
                </a:extLst>
              </p:cNvPr>
              <p:cNvPicPr/>
              <p:nvPr/>
            </p:nvPicPr>
            <p:blipFill>
              <a:blip r:embed="rId3"/>
              <a:stretch>
                <a:fillRect/>
              </a:stretch>
            </p:blipFill>
            <p:spPr>
              <a:xfrm>
                <a:off x="1033348" y="5832318"/>
                <a:ext cx="2395080" cy="15256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8" name="Freihand 27">
                <a:extLst>
                  <a:ext uri="{FF2B5EF4-FFF2-40B4-BE49-F238E27FC236}">
                    <a16:creationId xmlns:a16="http://schemas.microsoft.com/office/drawing/2014/main" xmlns="" id="{29029722-CF15-6F3D-B062-2BC0B7B193C2}"/>
                  </a:ext>
                </a:extLst>
              </p14:cNvPr>
              <p14:cNvContentPartPr/>
              <p14:nvPr/>
            </p14:nvContentPartPr>
            <p14:xfrm>
              <a:off x="4001548" y="5884158"/>
              <a:ext cx="2301480" cy="1506960"/>
            </p14:xfrm>
          </p:contentPart>
        </mc:Choice>
        <mc:Fallback xmlns="">
          <p:pic>
            <p:nvPicPr>
              <p:cNvPr id="28" name="Freihand 27">
                <a:extLst>
                  <a:ext uri="{FF2B5EF4-FFF2-40B4-BE49-F238E27FC236}">
                    <a16:creationId xmlns:a16="http://schemas.microsoft.com/office/drawing/2014/main" id="{29029722-CF15-6F3D-B062-2BC0B7B193C2}"/>
                  </a:ext>
                </a:extLst>
              </p:cNvPr>
              <p:cNvPicPr/>
              <p:nvPr/>
            </p:nvPicPr>
            <p:blipFill>
              <a:blip r:embed="rId5"/>
              <a:stretch>
                <a:fillRect/>
              </a:stretch>
            </p:blipFill>
            <p:spPr>
              <a:xfrm>
                <a:off x="3992548" y="5875518"/>
                <a:ext cx="2319120" cy="1524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9" name="Freihand 28">
                <a:extLst>
                  <a:ext uri="{FF2B5EF4-FFF2-40B4-BE49-F238E27FC236}">
                    <a16:creationId xmlns:a16="http://schemas.microsoft.com/office/drawing/2014/main" xmlns="" id="{D98502ED-DB8E-C9E2-1C40-C77775581376}"/>
                  </a:ext>
                </a:extLst>
              </p14:cNvPr>
              <p14:cNvContentPartPr/>
              <p14:nvPr/>
            </p14:nvContentPartPr>
            <p14:xfrm>
              <a:off x="6766348" y="5819718"/>
              <a:ext cx="360" cy="360"/>
            </p14:xfrm>
          </p:contentPart>
        </mc:Choice>
        <mc:Fallback xmlns="">
          <p:pic>
            <p:nvPicPr>
              <p:cNvPr id="29" name="Freihand 28">
                <a:extLst>
                  <a:ext uri="{FF2B5EF4-FFF2-40B4-BE49-F238E27FC236}">
                    <a16:creationId xmlns:a16="http://schemas.microsoft.com/office/drawing/2014/main" id="{D98502ED-DB8E-C9E2-1C40-C77775581376}"/>
                  </a:ext>
                </a:extLst>
              </p:cNvPr>
              <p:cNvPicPr/>
              <p:nvPr/>
            </p:nvPicPr>
            <p:blipFill>
              <a:blip r:embed="rId7"/>
              <a:stretch>
                <a:fillRect/>
              </a:stretch>
            </p:blipFill>
            <p:spPr>
              <a:xfrm>
                <a:off x="6757348" y="581071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1" name="Freihand 30">
                <a:extLst>
                  <a:ext uri="{FF2B5EF4-FFF2-40B4-BE49-F238E27FC236}">
                    <a16:creationId xmlns:a16="http://schemas.microsoft.com/office/drawing/2014/main" xmlns="" id="{DE02FA9F-07A0-A620-DFF7-BEE0F454ED4E}"/>
                  </a:ext>
                </a:extLst>
              </p14:cNvPr>
              <p14:cNvContentPartPr/>
              <p14:nvPr/>
            </p14:nvContentPartPr>
            <p14:xfrm>
              <a:off x="6742588" y="5797758"/>
              <a:ext cx="2410920" cy="1529640"/>
            </p14:xfrm>
          </p:contentPart>
        </mc:Choice>
        <mc:Fallback xmlns="">
          <p:pic>
            <p:nvPicPr>
              <p:cNvPr id="31" name="Freihand 30">
                <a:extLst>
                  <a:ext uri="{FF2B5EF4-FFF2-40B4-BE49-F238E27FC236}">
                    <a16:creationId xmlns:a16="http://schemas.microsoft.com/office/drawing/2014/main" id="{DE02FA9F-07A0-A620-DFF7-BEE0F454ED4E}"/>
                  </a:ext>
                </a:extLst>
              </p:cNvPr>
              <p:cNvPicPr/>
              <p:nvPr/>
            </p:nvPicPr>
            <p:blipFill>
              <a:blip r:embed="rId9"/>
              <a:stretch>
                <a:fillRect/>
              </a:stretch>
            </p:blipFill>
            <p:spPr>
              <a:xfrm>
                <a:off x="6733948" y="5789118"/>
                <a:ext cx="2428560" cy="1547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2" name="Freihand 31">
                <a:extLst>
                  <a:ext uri="{FF2B5EF4-FFF2-40B4-BE49-F238E27FC236}">
                    <a16:creationId xmlns:a16="http://schemas.microsoft.com/office/drawing/2014/main" xmlns="" id="{F28AE58E-CC3B-5EEE-1601-7D6D2C2A0454}"/>
                  </a:ext>
                </a:extLst>
              </p14:cNvPr>
              <p14:cNvContentPartPr/>
              <p14:nvPr/>
            </p14:nvContentPartPr>
            <p14:xfrm>
              <a:off x="1214788" y="5841318"/>
              <a:ext cx="2205000" cy="1400040"/>
            </p14:xfrm>
          </p:contentPart>
        </mc:Choice>
        <mc:Fallback xmlns="">
          <p:pic>
            <p:nvPicPr>
              <p:cNvPr id="32" name="Freihand 31">
                <a:extLst>
                  <a:ext uri="{FF2B5EF4-FFF2-40B4-BE49-F238E27FC236}">
                    <a16:creationId xmlns:a16="http://schemas.microsoft.com/office/drawing/2014/main" id="{F28AE58E-CC3B-5EEE-1601-7D6D2C2A0454}"/>
                  </a:ext>
                </a:extLst>
              </p:cNvPr>
              <p:cNvPicPr/>
              <p:nvPr/>
            </p:nvPicPr>
            <p:blipFill>
              <a:blip r:embed="rId11"/>
              <a:stretch>
                <a:fillRect/>
              </a:stretch>
            </p:blipFill>
            <p:spPr>
              <a:xfrm>
                <a:off x="1205788" y="5832318"/>
                <a:ext cx="2222640" cy="1417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4" name="Freihand 33">
                <a:extLst>
                  <a:ext uri="{FF2B5EF4-FFF2-40B4-BE49-F238E27FC236}">
                    <a16:creationId xmlns:a16="http://schemas.microsoft.com/office/drawing/2014/main" xmlns="" id="{19A8238E-2B69-83F2-11A8-BDB5DA54E0C4}"/>
                  </a:ext>
                </a:extLst>
              </p14:cNvPr>
              <p14:cNvContentPartPr/>
              <p14:nvPr/>
            </p14:nvContentPartPr>
            <p14:xfrm>
              <a:off x="4119628" y="5979198"/>
              <a:ext cx="2152440" cy="1158480"/>
            </p14:xfrm>
          </p:contentPart>
        </mc:Choice>
        <mc:Fallback xmlns="">
          <p:pic>
            <p:nvPicPr>
              <p:cNvPr id="34" name="Freihand 33">
                <a:extLst>
                  <a:ext uri="{FF2B5EF4-FFF2-40B4-BE49-F238E27FC236}">
                    <a16:creationId xmlns:a16="http://schemas.microsoft.com/office/drawing/2014/main" id="{19A8238E-2B69-83F2-11A8-BDB5DA54E0C4}"/>
                  </a:ext>
                </a:extLst>
              </p:cNvPr>
              <p:cNvPicPr/>
              <p:nvPr/>
            </p:nvPicPr>
            <p:blipFill>
              <a:blip r:embed="rId13"/>
              <a:stretch>
                <a:fillRect/>
              </a:stretch>
            </p:blipFill>
            <p:spPr>
              <a:xfrm>
                <a:off x="4110988" y="5970198"/>
                <a:ext cx="2170080" cy="1176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5" name="Freihand 34">
                <a:extLst>
                  <a:ext uri="{FF2B5EF4-FFF2-40B4-BE49-F238E27FC236}">
                    <a16:creationId xmlns:a16="http://schemas.microsoft.com/office/drawing/2014/main" xmlns="" id="{7C51ABF7-1B42-D14C-73A5-49C24043B4A3}"/>
                  </a:ext>
                </a:extLst>
              </p14:cNvPr>
              <p14:cNvContentPartPr/>
              <p14:nvPr/>
            </p14:nvContentPartPr>
            <p14:xfrm>
              <a:off x="6819988" y="5830158"/>
              <a:ext cx="2338200" cy="1416240"/>
            </p14:xfrm>
          </p:contentPart>
        </mc:Choice>
        <mc:Fallback xmlns="">
          <p:pic>
            <p:nvPicPr>
              <p:cNvPr id="35" name="Freihand 34">
                <a:extLst>
                  <a:ext uri="{FF2B5EF4-FFF2-40B4-BE49-F238E27FC236}">
                    <a16:creationId xmlns:a16="http://schemas.microsoft.com/office/drawing/2014/main" id="{7C51ABF7-1B42-D14C-73A5-49C24043B4A3}"/>
                  </a:ext>
                </a:extLst>
              </p:cNvPr>
              <p:cNvPicPr/>
              <p:nvPr/>
            </p:nvPicPr>
            <p:blipFill>
              <a:blip r:embed="rId15"/>
              <a:stretch>
                <a:fillRect/>
              </a:stretch>
            </p:blipFill>
            <p:spPr>
              <a:xfrm>
                <a:off x="6810988" y="5821518"/>
                <a:ext cx="2355840" cy="1433880"/>
              </a:xfrm>
              <a:prstGeom prst="rect">
                <a:avLst/>
              </a:prstGeom>
            </p:spPr>
          </p:pic>
        </mc:Fallback>
      </mc:AlternateContent>
    </p:spTree>
    <p:extLst>
      <p:ext uri="{BB962C8B-B14F-4D97-AF65-F5344CB8AC3E}">
        <p14:creationId xmlns:p14="http://schemas.microsoft.com/office/powerpoint/2010/main" val="462920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18C7BCD-68E8-E430-1871-C820BBFBA7E3}"/>
              </a:ext>
            </a:extLst>
          </p:cNvPr>
          <p:cNvSpPr>
            <a:spLocks noGrp="1"/>
          </p:cNvSpPr>
          <p:nvPr>
            <p:ph type="title"/>
          </p:nvPr>
        </p:nvSpPr>
        <p:spPr/>
        <p:txBody>
          <a:bodyPr/>
          <a:lstStyle/>
          <a:p>
            <a:endParaRPr lang="de-DE" sz="1600"/>
          </a:p>
        </p:txBody>
      </p:sp>
      <p:sp>
        <p:nvSpPr>
          <p:cNvPr id="3" name="Fußzeilenplatzhalter 2">
            <a:extLst>
              <a:ext uri="{FF2B5EF4-FFF2-40B4-BE49-F238E27FC236}">
                <a16:creationId xmlns:a16="http://schemas.microsoft.com/office/drawing/2014/main" xmlns="" id="{E21A42D8-A6F0-1238-7F42-1EA87DC3B1F5}"/>
              </a:ext>
            </a:extLst>
          </p:cNvPr>
          <p:cNvSpPr>
            <a:spLocks noGrp="1"/>
          </p:cNvSpPr>
          <p:nvPr>
            <p:ph type="ftr" sz="quarter" idx="11"/>
          </p:nvPr>
        </p:nvSpPr>
        <p:spPr/>
        <p:txBody>
          <a:bodyPr/>
          <a:lstStyle/>
          <a:p>
            <a:r>
              <a:rPr lang="de-DE" sz="1600"/>
              <a:t>Präsentationsname, Einzeilig, Maximal 50 Zeichen</a:t>
            </a:r>
          </a:p>
        </p:txBody>
      </p:sp>
      <p:sp>
        <p:nvSpPr>
          <p:cNvPr id="4" name="Textplatzhalter 3">
            <a:extLst>
              <a:ext uri="{FF2B5EF4-FFF2-40B4-BE49-F238E27FC236}">
                <a16:creationId xmlns:a16="http://schemas.microsoft.com/office/drawing/2014/main" xmlns="" id="{0E042A40-1B26-D50C-60D8-0B313D2E1676}"/>
              </a:ext>
            </a:extLst>
          </p:cNvPr>
          <p:cNvSpPr>
            <a:spLocks noGrp="1"/>
          </p:cNvSpPr>
          <p:nvPr>
            <p:ph type="body" sz="quarter" idx="13"/>
          </p:nvPr>
        </p:nvSpPr>
        <p:spPr>
          <a:xfrm>
            <a:off x="554786" y="1613647"/>
            <a:ext cx="9353007" cy="5776857"/>
          </a:xfrm>
        </p:spPr>
        <p:txBody>
          <a:bodyPr/>
          <a:lstStyle/>
          <a:p>
            <a:pPr marL="0" indent="-7938">
              <a:buNone/>
            </a:pPr>
            <a:r>
              <a:rPr lang="de-DE" sz="2000" b="1" dirty="0">
                <a:solidFill>
                  <a:schemeClr val="accent2"/>
                </a:solidFill>
              </a:rPr>
              <a:t>§ 81 Abs. 3 BGB-neu: Formerfordernis  </a:t>
            </a:r>
          </a:p>
          <a:p>
            <a:pPr marL="0" indent="-7938">
              <a:buNone/>
            </a:pPr>
            <a:r>
              <a:rPr lang="de-DE" sz="2000" dirty="0"/>
              <a:t>Stiftungsgeschäft bedarf „</a:t>
            </a:r>
            <a:r>
              <a:rPr lang="de-DE" sz="2000" i="1" dirty="0">
                <a:solidFill>
                  <a:srgbClr val="FF0000"/>
                </a:solidFill>
              </a:rPr>
              <a:t>der schriftlichen Form, wenn nicht in anderen Vorschriften ausdrücklich die strengere Form als die schriftliche Form vorgeschrieben ist, oder es muss in einer Verfügung von Todes wegen enthalten sein</a:t>
            </a:r>
            <a:r>
              <a:rPr lang="de-DE" sz="2000" dirty="0">
                <a:solidFill>
                  <a:srgbClr val="FF0000"/>
                </a:solidFill>
              </a:rPr>
              <a:t>.“ </a:t>
            </a:r>
            <a:br>
              <a:rPr lang="de-DE" sz="2000" dirty="0">
                <a:solidFill>
                  <a:srgbClr val="FF0000"/>
                </a:solidFill>
              </a:rPr>
            </a:br>
            <a:endParaRPr lang="de-DE" sz="2000" dirty="0">
              <a:solidFill>
                <a:srgbClr val="FF0000"/>
              </a:solidFill>
            </a:endParaRPr>
          </a:p>
          <a:p>
            <a:pPr>
              <a:buFont typeface="Wingdings" panose="05000000000000000000" pitchFamily="2" charset="2"/>
              <a:buChar char="à"/>
            </a:pPr>
            <a:r>
              <a:rPr lang="de-DE" sz="2000" dirty="0">
                <a:sym typeface="Wingdings" panose="05000000000000000000" pitchFamily="2" charset="2"/>
              </a:rPr>
              <a:t>Die Regelung will nach der Begründung zum </a:t>
            </a:r>
            <a:r>
              <a:rPr lang="de-DE" sz="2000" dirty="0" err="1">
                <a:sym typeface="Wingdings" panose="05000000000000000000" pitchFamily="2" charset="2"/>
              </a:rPr>
              <a:t>RegE</a:t>
            </a:r>
            <a:r>
              <a:rPr lang="de-DE" sz="2000" dirty="0">
                <a:sym typeface="Wingdings" panose="05000000000000000000" pitchFamily="2" charset="2"/>
              </a:rPr>
              <a:t> klarstellen, dass die Schriftlichkeit des Stiftungsgeschäfts auch dann ausreicht, wenn andere Vorschriften für das Verpflichtungsgeschäft eine strengere Form vorsehen, insbesondere § 311b BGB und § 15 Abs. 4 GmbHG. Anderslautende Sichtweisen wie OLG Köln, Beschluss v. 5.8.2019, </a:t>
            </a:r>
            <a:r>
              <a:rPr lang="de-DE" sz="2000" dirty="0" err="1">
                <a:sym typeface="Wingdings" panose="05000000000000000000" pitchFamily="2" charset="2"/>
              </a:rPr>
              <a:t>DNotZ</a:t>
            </a:r>
            <a:r>
              <a:rPr lang="de-DE" sz="2000" dirty="0">
                <a:sym typeface="Wingdings" panose="05000000000000000000" pitchFamily="2" charset="2"/>
              </a:rPr>
              <a:t> 2020, 630 ff. sollen durch diese Klarstellung zukünftig verhindert werden.</a:t>
            </a:r>
            <a:br>
              <a:rPr lang="de-DE" sz="2000" dirty="0">
                <a:sym typeface="Wingdings" panose="05000000000000000000" pitchFamily="2" charset="2"/>
              </a:rPr>
            </a:br>
            <a:r>
              <a:rPr lang="de-DE" sz="2000" dirty="0">
                <a:sym typeface="Wingdings" panose="05000000000000000000" pitchFamily="2" charset="2"/>
              </a:rPr>
              <a:t/>
            </a:r>
            <a:br>
              <a:rPr lang="de-DE" sz="2000" dirty="0">
                <a:sym typeface="Wingdings" panose="05000000000000000000" pitchFamily="2" charset="2"/>
              </a:rPr>
            </a:br>
            <a:endParaRPr lang="de-DE" sz="2000" dirty="0">
              <a:sym typeface="Wingdings" panose="05000000000000000000" pitchFamily="2" charset="2"/>
            </a:endParaRPr>
          </a:p>
          <a:p>
            <a:pPr marL="0" indent="-7938">
              <a:buNone/>
            </a:pPr>
            <a:r>
              <a:rPr lang="de-DE" sz="2000" b="1" dirty="0"/>
              <a:t>Kritik: 	</a:t>
            </a:r>
            <a:r>
              <a:rPr lang="de-DE" sz="2000" dirty="0"/>
              <a:t>Der nunmehr gefundene Wortlaut wird weiterhin zum Teil kritisch gesehen. </a:t>
            </a:r>
          </a:p>
          <a:p>
            <a:pPr marL="0" indent="-7938">
              <a:buNone/>
            </a:pPr>
            <a:r>
              <a:rPr lang="de-DE" sz="2000" dirty="0"/>
              <a:t>	Der Bundesrat hatte die Klarstellung vorgeschlagen, dass sich die „anderen 	Vorschriften“ ausdrücklich auf ein „Stiftungsgeschäft“ beziehen müssten.</a:t>
            </a:r>
          </a:p>
        </p:txBody>
      </p:sp>
      <mc:AlternateContent xmlns:mc="http://schemas.openxmlformats.org/markup-compatibility/2006" xmlns:p14="http://schemas.microsoft.com/office/powerpoint/2010/main">
        <mc:Choice Requires="p14">
          <p:contentPart p14:bwMode="auto" r:id="rId2">
            <p14:nvContentPartPr>
              <p14:cNvPr id="5" name="Freihand 4">
                <a:extLst>
                  <a:ext uri="{FF2B5EF4-FFF2-40B4-BE49-F238E27FC236}">
                    <a16:creationId xmlns:a16="http://schemas.microsoft.com/office/drawing/2014/main" xmlns="" id="{2C2538E0-CD77-2405-2634-34323928138F}"/>
                  </a:ext>
                </a:extLst>
              </p14:cNvPr>
              <p14:cNvContentPartPr/>
              <p14:nvPr/>
            </p14:nvContentPartPr>
            <p14:xfrm>
              <a:off x="1193548" y="2409438"/>
              <a:ext cx="360" cy="360"/>
            </p14:xfrm>
          </p:contentPart>
        </mc:Choice>
        <mc:Fallback xmlns="">
          <p:pic>
            <p:nvPicPr>
              <p:cNvPr id="5" name="Freihand 4">
                <a:extLst>
                  <a:ext uri="{FF2B5EF4-FFF2-40B4-BE49-F238E27FC236}">
                    <a16:creationId xmlns:a16="http://schemas.microsoft.com/office/drawing/2014/main" id="{2C2538E0-CD77-2405-2634-34323928138F}"/>
                  </a:ext>
                </a:extLst>
              </p:cNvPr>
              <p:cNvPicPr/>
              <p:nvPr/>
            </p:nvPicPr>
            <p:blipFill>
              <a:blip r:embed="rId3"/>
              <a:stretch>
                <a:fillRect/>
              </a:stretch>
            </p:blipFill>
            <p:spPr>
              <a:xfrm>
                <a:off x="1184908" y="240079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Freihand 5">
                <a:extLst>
                  <a:ext uri="{FF2B5EF4-FFF2-40B4-BE49-F238E27FC236}">
                    <a16:creationId xmlns:a16="http://schemas.microsoft.com/office/drawing/2014/main" xmlns="" id="{92B5FDF7-C5FB-B989-0C23-84D35C095049}"/>
                  </a:ext>
                </a:extLst>
              </p14:cNvPr>
              <p14:cNvContentPartPr/>
              <p14:nvPr/>
            </p14:nvContentPartPr>
            <p14:xfrm>
              <a:off x="1494868" y="2355438"/>
              <a:ext cx="360" cy="360"/>
            </p14:xfrm>
          </p:contentPart>
        </mc:Choice>
        <mc:Fallback xmlns="">
          <p:pic>
            <p:nvPicPr>
              <p:cNvPr id="6" name="Freihand 5">
                <a:extLst>
                  <a:ext uri="{FF2B5EF4-FFF2-40B4-BE49-F238E27FC236}">
                    <a16:creationId xmlns:a16="http://schemas.microsoft.com/office/drawing/2014/main" id="{92B5FDF7-C5FB-B989-0C23-84D35C095049}"/>
                  </a:ext>
                </a:extLst>
              </p:cNvPr>
              <p:cNvPicPr/>
              <p:nvPr/>
            </p:nvPicPr>
            <p:blipFill>
              <a:blip r:embed="rId3"/>
              <a:stretch>
                <a:fillRect/>
              </a:stretch>
            </p:blipFill>
            <p:spPr>
              <a:xfrm>
                <a:off x="1485868" y="234679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Freihand 6">
                <a:extLst>
                  <a:ext uri="{FF2B5EF4-FFF2-40B4-BE49-F238E27FC236}">
                    <a16:creationId xmlns:a16="http://schemas.microsoft.com/office/drawing/2014/main" xmlns="" id="{B0394E72-41A5-DF30-A741-F446C91D19CD}"/>
                  </a:ext>
                </a:extLst>
              </p14:cNvPr>
              <p14:cNvContentPartPr/>
              <p14:nvPr/>
            </p14:nvContentPartPr>
            <p14:xfrm>
              <a:off x="1139908" y="2387838"/>
              <a:ext cx="360" cy="360"/>
            </p14:xfrm>
          </p:contentPart>
        </mc:Choice>
        <mc:Fallback xmlns="">
          <p:pic>
            <p:nvPicPr>
              <p:cNvPr id="7" name="Freihand 6">
                <a:extLst>
                  <a:ext uri="{FF2B5EF4-FFF2-40B4-BE49-F238E27FC236}">
                    <a16:creationId xmlns:a16="http://schemas.microsoft.com/office/drawing/2014/main" id="{B0394E72-41A5-DF30-A741-F446C91D19CD}"/>
                  </a:ext>
                </a:extLst>
              </p:cNvPr>
              <p:cNvPicPr/>
              <p:nvPr/>
            </p:nvPicPr>
            <p:blipFill>
              <a:blip r:embed="rId3"/>
              <a:stretch>
                <a:fillRect/>
              </a:stretch>
            </p:blipFill>
            <p:spPr>
              <a:xfrm>
                <a:off x="1130908" y="237919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Freihand 7">
                <a:extLst>
                  <a:ext uri="{FF2B5EF4-FFF2-40B4-BE49-F238E27FC236}">
                    <a16:creationId xmlns:a16="http://schemas.microsoft.com/office/drawing/2014/main" xmlns="" id="{10BF10F3-6049-F784-1C5D-F6CEC8215890}"/>
                  </a:ext>
                </a:extLst>
              </p14:cNvPr>
              <p14:cNvContentPartPr/>
              <p14:nvPr/>
            </p14:nvContentPartPr>
            <p14:xfrm>
              <a:off x="2570548" y="2377038"/>
              <a:ext cx="360" cy="360"/>
            </p14:xfrm>
          </p:contentPart>
        </mc:Choice>
        <mc:Fallback xmlns="">
          <p:pic>
            <p:nvPicPr>
              <p:cNvPr id="8" name="Freihand 7">
                <a:extLst>
                  <a:ext uri="{FF2B5EF4-FFF2-40B4-BE49-F238E27FC236}">
                    <a16:creationId xmlns:a16="http://schemas.microsoft.com/office/drawing/2014/main" id="{10BF10F3-6049-F784-1C5D-F6CEC8215890}"/>
                  </a:ext>
                </a:extLst>
              </p:cNvPr>
              <p:cNvPicPr/>
              <p:nvPr/>
            </p:nvPicPr>
            <p:blipFill>
              <a:blip r:embed="rId3"/>
              <a:stretch>
                <a:fillRect/>
              </a:stretch>
            </p:blipFill>
            <p:spPr>
              <a:xfrm>
                <a:off x="2561908" y="236803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Freihand 8">
                <a:extLst>
                  <a:ext uri="{FF2B5EF4-FFF2-40B4-BE49-F238E27FC236}">
                    <a16:creationId xmlns:a16="http://schemas.microsoft.com/office/drawing/2014/main" xmlns="" id="{351205B6-5E8A-1507-1CB4-2A948B3682DC}"/>
                  </a:ext>
                </a:extLst>
              </p14:cNvPr>
              <p14:cNvContentPartPr/>
              <p14:nvPr/>
            </p14:nvContentPartPr>
            <p14:xfrm>
              <a:off x="1516468" y="2484678"/>
              <a:ext cx="360" cy="360"/>
            </p14:xfrm>
          </p:contentPart>
        </mc:Choice>
        <mc:Fallback xmlns="">
          <p:pic>
            <p:nvPicPr>
              <p:cNvPr id="9" name="Freihand 8">
                <a:extLst>
                  <a:ext uri="{FF2B5EF4-FFF2-40B4-BE49-F238E27FC236}">
                    <a16:creationId xmlns:a16="http://schemas.microsoft.com/office/drawing/2014/main" id="{351205B6-5E8A-1507-1CB4-2A948B3682DC}"/>
                  </a:ext>
                </a:extLst>
              </p:cNvPr>
              <p:cNvPicPr/>
              <p:nvPr/>
            </p:nvPicPr>
            <p:blipFill>
              <a:blip r:embed="rId3"/>
              <a:stretch>
                <a:fillRect/>
              </a:stretch>
            </p:blipFill>
            <p:spPr>
              <a:xfrm>
                <a:off x="1507468" y="247603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Freihand 9">
                <a:extLst>
                  <a:ext uri="{FF2B5EF4-FFF2-40B4-BE49-F238E27FC236}">
                    <a16:creationId xmlns:a16="http://schemas.microsoft.com/office/drawing/2014/main" xmlns="" id="{338A83AB-BC7A-91E0-DC16-EBEAA0891F3A}"/>
                  </a:ext>
                </a:extLst>
              </p14:cNvPr>
              <p14:cNvContentPartPr/>
              <p14:nvPr/>
            </p14:nvContentPartPr>
            <p14:xfrm>
              <a:off x="3700228" y="2377038"/>
              <a:ext cx="360" cy="360"/>
            </p14:xfrm>
          </p:contentPart>
        </mc:Choice>
        <mc:Fallback xmlns="">
          <p:pic>
            <p:nvPicPr>
              <p:cNvPr id="10" name="Freihand 9">
                <a:extLst>
                  <a:ext uri="{FF2B5EF4-FFF2-40B4-BE49-F238E27FC236}">
                    <a16:creationId xmlns:a16="http://schemas.microsoft.com/office/drawing/2014/main" id="{338A83AB-BC7A-91E0-DC16-EBEAA0891F3A}"/>
                  </a:ext>
                </a:extLst>
              </p:cNvPr>
              <p:cNvPicPr/>
              <p:nvPr/>
            </p:nvPicPr>
            <p:blipFill>
              <a:blip r:embed="rId3"/>
              <a:stretch>
                <a:fillRect/>
              </a:stretch>
            </p:blipFill>
            <p:spPr>
              <a:xfrm>
                <a:off x="3691228" y="236803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Freihand 10">
                <a:extLst>
                  <a:ext uri="{FF2B5EF4-FFF2-40B4-BE49-F238E27FC236}">
                    <a16:creationId xmlns:a16="http://schemas.microsoft.com/office/drawing/2014/main" xmlns="" id="{12D4E34E-5FA0-F6EC-1E1F-E624B5C568A6}"/>
                  </a:ext>
                </a:extLst>
              </p14:cNvPr>
              <p14:cNvContentPartPr/>
              <p14:nvPr/>
            </p14:nvContentPartPr>
            <p14:xfrm>
              <a:off x="1645708" y="2591958"/>
              <a:ext cx="360" cy="360"/>
            </p14:xfrm>
          </p:contentPart>
        </mc:Choice>
        <mc:Fallback xmlns="">
          <p:pic>
            <p:nvPicPr>
              <p:cNvPr id="11" name="Freihand 10">
                <a:extLst>
                  <a:ext uri="{FF2B5EF4-FFF2-40B4-BE49-F238E27FC236}">
                    <a16:creationId xmlns:a16="http://schemas.microsoft.com/office/drawing/2014/main" id="{12D4E34E-5FA0-F6EC-1E1F-E624B5C568A6}"/>
                  </a:ext>
                </a:extLst>
              </p:cNvPr>
              <p:cNvPicPr/>
              <p:nvPr/>
            </p:nvPicPr>
            <p:blipFill>
              <a:blip r:embed="rId3"/>
              <a:stretch>
                <a:fillRect/>
              </a:stretch>
            </p:blipFill>
            <p:spPr>
              <a:xfrm>
                <a:off x="1636708" y="258331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Freihand 11">
                <a:extLst>
                  <a:ext uri="{FF2B5EF4-FFF2-40B4-BE49-F238E27FC236}">
                    <a16:creationId xmlns:a16="http://schemas.microsoft.com/office/drawing/2014/main" xmlns="" id="{0F9C2AFD-C9BB-51D9-BE07-A02F12355A8B}"/>
                  </a:ext>
                </a:extLst>
              </p14:cNvPr>
              <p14:cNvContentPartPr/>
              <p14:nvPr/>
            </p14:nvContentPartPr>
            <p14:xfrm>
              <a:off x="795388" y="2323398"/>
              <a:ext cx="360" cy="360"/>
            </p14:xfrm>
          </p:contentPart>
        </mc:Choice>
        <mc:Fallback xmlns="">
          <p:pic>
            <p:nvPicPr>
              <p:cNvPr id="12" name="Freihand 11">
                <a:extLst>
                  <a:ext uri="{FF2B5EF4-FFF2-40B4-BE49-F238E27FC236}">
                    <a16:creationId xmlns:a16="http://schemas.microsoft.com/office/drawing/2014/main" id="{0F9C2AFD-C9BB-51D9-BE07-A02F12355A8B}"/>
                  </a:ext>
                </a:extLst>
              </p:cNvPr>
              <p:cNvPicPr/>
              <p:nvPr/>
            </p:nvPicPr>
            <p:blipFill>
              <a:blip r:embed="rId3"/>
              <a:stretch>
                <a:fillRect/>
              </a:stretch>
            </p:blipFill>
            <p:spPr>
              <a:xfrm>
                <a:off x="786748" y="231439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Freihand 12">
                <a:extLst>
                  <a:ext uri="{FF2B5EF4-FFF2-40B4-BE49-F238E27FC236}">
                    <a16:creationId xmlns:a16="http://schemas.microsoft.com/office/drawing/2014/main" xmlns="" id="{88652769-1E3A-8052-7757-54DE61E02FCA}"/>
                  </a:ext>
                </a:extLst>
              </p14:cNvPr>
              <p14:cNvContentPartPr/>
              <p14:nvPr/>
            </p14:nvContentPartPr>
            <p14:xfrm>
              <a:off x="2602948" y="2312238"/>
              <a:ext cx="360" cy="360"/>
            </p14:xfrm>
          </p:contentPart>
        </mc:Choice>
        <mc:Fallback xmlns="">
          <p:pic>
            <p:nvPicPr>
              <p:cNvPr id="13" name="Freihand 12">
                <a:extLst>
                  <a:ext uri="{FF2B5EF4-FFF2-40B4-BE49-F238E27FC236}">
                    <a16:creationId xmlns:a16="http://schemas.microsoft.com/office/drawing/2014/main" id="{88652769-1E3A-8052-7757-54DE61E02FCA}"/>
                  </a:ext>
                </a:extLst>
              </p:cNvPr>
              <p:cNvPicPr/>
              <p:nvPr/>
            </p:nvPicPr>
            <p:blipFill>
              <a:blip r:embed="rId3"/>
              <a:stretch>
                <a:fillRect/>
              </a:stretch>
            </p:blipFill>
            <p:spPr>
              <a:xfrm>
                <a:off x="2593948" y="2303598"/>
                <a:ext cx="18000" cy="18000"/>
              </a:xfrm>
              <a:prstGeom prst="rect">
                <a:avLst/>
              </a:prstGeom>
            </p:spPr>
          </p:pic>
        </mc:Fallback>
      </mc:AlternateContent>
    </p:spTree>
    <p:extLst>
      <p:ext uri="{BB962C8B-B14F-4D97-AF65-F5344CB8AC3E}">
        <p14:creationId xmlns:p14="http://schemas.microsoft.com/office/powerpoint/2010/main" val="1297470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DD641BA-6FC3-71EA-C100-66150F9E2D9A}"/>
              </a:ext>
            </a:extLst>
          </p:cNvPr>
          <p:cNvSpPr>
            <a:spLocks noGrp="1"/>
          </p:cNvSpPr>
          <p:nvPr>
            <p:ph type="title"/>
          </p:nvPr>
        </p:nvSpPr>
        <p:spPr/>
        <p:txBody>
          <a:bodyPr/>
          <a:lstStyle/>
          <a:p>
            <a:endParaRPr lang="de-DE"/>
          </a:p>
        </p:txBody>
      </p:sp>
      <p:sp>
        <p:nvSpPr>
          <p:cNvPr id="3" name="Fußzeilenplatzhalter 2">
            <a:extLst>
              <a:ext uri="{FF2B5EF4-FFF2-40B4-BE49-F238E27FC236}">
                <a16:creationId xmlns:a16="http://schemas.microsoft.com/office/drawing/2014/main" xmlns="" id="{2527B349-F208-6334-DDB2-A3DF39F5F8DF}"/>
              </a:ext>
            </a:extLst>
          </p:cNvPr>
          <p:cNvSpPr>
            <a:spLocks noGrp="1"/>
          </p:cNvSpPr>
          <p:nvPr>
            <p:ph type="ftr" sz="quarter" idx="11"/>
          </p:nvPr>
        </p:nvSpPr>
        <p:spPr/>
        <p:txBody>
          <a:bodyPr/>
          <a:lstStyle/>
          <a:p>
            <a:r>
              <a:rPr lang="de-DE"/>
              <a:t>Präsentationsname, Einzeilig, Maximal 50 Zeichen</a:t>
            </a:r>
          </a:p>
        </p:txBody>
      </p:sp>
      <p:sp>
        <p:nvSpPr>
          <p:cNvPr id="4" name="Textplatzhalter 3">
            <a:extLst>
              <a:ext uri="{FF2B5EF4-FFF2-40B4-BE49-F238E27FC236}">
                <a16:creationId xmlns:a16="http://schemas.microsoft.com/office/drawing/2014/main" xmlns="" id="{95183342-4DC7-E9F0-2D42-A10F5F91B292}"/>
              </a:ext>
            </a:extLst>
          </p:cNvPr>
          <p:cNvSpPr>
            <a:spLocks noGrp="1"/>
          </p:cNvSpPr>
          <p:nvPr>
            <p:ph type="body" sz="quarter" idx="13"/>
          </p:nvPr>
        </p:nvSpPr>
        <p:spPr>
          <a:xfrm>
            <a:off x="554786" y="1635161"/>
            <a:ext cx="9299219" cy="5411097"/>
          </a:xfrm>
        </p:spPr>
        <p:txBody>
          <a:bodyPr/>
          <a:lstStyle/>
          <a:p>
            <a:pPr marL="0" indent="0">
              <a:buNone/>
            </a:pPr>
            <a:r>
              <a:rPr lang="de-DE" sz="2400" b="1" dirty="0">
                <a:solidFill>
                  <a:schemeClr val="accent2"/>
                </a:solidFill>
              </a:rPr>
              <a:t>Besonderheiten der „Errichtungssatzung“</a:t>
            </a:r>
            <a:endParaRPr lang="de-DE" sz="2400" dirty="0"/>
          </a:p>
          <a:p>
            <a:pPr>
              <a:buFontTx/>
              <a:buChar char="-"/>
            </a:pPr>
            <a:r>
              <a:rPr lang="de-DE" sz="2400" dirty="0"/>
              <a:t>Begriff der „Errichtungssatzung“ (</a:t>
            </a:r>
            <a:r>
              <a:rPr lang="de-DE" sz="2400" dirty="0" err="1"/>
              <a:t>RefE</a:t>
            </a:r>
            <a:r>
              <a:rPr lang="de-DE" sz="2400" dirty="0"/>
              <a:t>) ist seit </a:t>
            </a:r>
            <a:r>
              <a:rPr lang="de-DE" sz="2400" dirty="0" err="1"/>
              <a:t>RegE</a:t>
            </a:r>
            <a:r>
              <a:rPr lang="de-DE" sz="2400" dirty="0"/>
              <a:t> zwar entfallen, aber weiterhin sind bestimmte Regelungen dem Stiftungsgeschäft, also der Gründungserklärung durch den Stifter selbst, vorbehalten:</a:t>
            </a:r>
          </a:p>
          <a:p>
            <a:pPr lvl="1">
              <a:buFontTx/>
              <a:buChar char="-"/>
            </a:pPr>
            <a:endParaRPr lang="de-DE" sz="2400" dirty="0"/>
          </a:p>
          <a:p>
            <a:pPr lvl="1">
              <a:buFontTx/>
              <a:buChar char="-"/>
            </a:pPr>
            <a:r>
              <a:rPr lang="de-DE" sz="2400" dirty="0"/>
              <a:t>Regeln über den teilweisen Verbrauch des Stiftungsvermögens („</a:t>
            </a:r>
            <a:r>
              <a:rPr lang="de-DE" sz="2400" dirty="0">
                <a:solidFill>
                  <a:srgbClr val="FF0000"/>
                </a:solidFill>
              </a:rPr>
              <a:t>Hybridstiftung</a:t>
            </a:r>
            <a:r>
              <a:rPr lang="de-DE" sz="2400" dirty="0"/>
              <a:t>“), § 83b Abs. 3 BGB-neu</a:t>
            </a:r>
            <a:br>
              <a:rPr lang="de-DE" sz="2400" dirty="0"/>
            </a:br>
            <a:endParaRPr lang="de-DE" sz="2400" dirty="0"/>
          </a:p>
          <a:p>
            <a:pPr lvl="1">
              <a:buFontTx/>
              <a:buChar char="-"/>
            </a:pPr>
            <a:r>
              <a:rPr lang="de-DE" sz="2400" dirty="0"/>
              <a:t>Ausschluss oder Beschränkung von Satzungsänderungen gem. § 85 Abs. 1 bis 3 BGB-neu gemäß § 85 Abs. 4 S. 1 BGB-neu</a:t>
            </a:r>
            <a:br>
              <a:rPr lang="de-DE" sz="2400" dirty="0"/>
            </a:br>
            <a:endParaRPr lang="de-DE" sz="2400" dirty="0"/>
          </a:p>
          <a:p>
            <a:pPr lvl="1">
              <a:buFontTx/>
              <a:buChar char="-"/>
            </a:pPr>
            <a:r>
              <a:rPr lang="de-DE" sz="2400" dirty="0"/>
              <a:t>Zulassung von Satzungsänderungen durch die Stiftungsorgane abweichend von § 85 Abs. 1 bis 3 BGB-neu gemäß § 85 Abs. 4 S. 2 BGB-neu</a:t>
            </a:r>
          </a:p>
          <a:p>
            <a:endParaRPr lang="de-DE" sz="2400" dirty="0"/>
          </a:p>
        </p:txBody>
      </p:sp>
    </p:spTree>
    <p:extLst>
      <p:ext uri="{BB962C8B-B14F-4D97-AF65-F5344CB8AC3E}">
        <p14:creationId xmlns:p14="http://schemas.microsoft.com/office/powerpoint/2010/main" val="3423012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82BFD76-F3CB-CC24-8F45-EE58E7C55C97}"/>
              </a:ext>
            </a:extLst>
          </p:cNvPr>
          <p:cNvSpPr>
            <a:spLocks noGrp="1"/>
          </p:cNvSpPr>
          <p:nvPr>
            <p:ph type="title"/>
          </p:nvPr>
        </p:nvSpPr>
        <p:spPr/>
        <p:txBody>
          <a:bodyPr/>
          <a:lstStyle/>
          <a:p>
            <a:endParaRPr lang="de-DE"/>
          </a:p>
        </p:txBody>
      </p:sp>
      <p:sp>
        <p:nvSpPr>
          <p:cNvPr id="3" name="Fußzeilenplatzhalter 2">
            <a:extLst>
              <a:ext uri="{FF2B5EF4-FFF2-40B4-BE49-F238E27FC236}">
                <a16:creationId xmlns:a16="http://schemas.microsoft.com/office/drawing/2014/main" xmlns="" id="{19CBDCEF-A9D2-9AFA-BCEE-FB929A80DC59}"/>
              </a:ext>
            </a:extLst>
          </p:cNvPr>
          <p:cNvSpPr>
            <a:spLocks noGrp="1"/>
          </p:cNvSpPr>
          <p:nvPr>
            <p:ph type="ftr" sz="quarter" idx="11"/>
          </p:nvPr>
        </p:nvSpPr>
        <p:spPr/>
        <p:txBody>
          <a:bodyPr/>
          <a:lstStyle/>
          <a:p>
            <a:r>
              <a:rPr lang="de-DE"/>
              <a:t>Präsentationsname, Einzeilig, Maximal 50 Zeichen</a:t>
            </a:r>
          </a:p>
        </p:txBody>
      </p:sp>
      <p:sp>
        <p:nvSpPr>
          <p:cNvPr id="4" name="Textplatzhalter 3">
            <a:extLst>
              <a:ext uri="{FF2B5EF4-FFF2-40B4-BE49-F238E27FC236}">
                <a16:creationId xmlns:a16="http://schemas.microsoft.com/office/drawing/2014/main" xmlns="" id="{59EAE057-CBB3-0A31-69D0-41C184F25A1C}"/>
              </a:ext>
            </a:extLst>
          </p:cNvPr>
          <p:cNvSpPr>
            <a:spLocks noGrp="1"/>
          </p:cNvSpPr>
          <p:nvPr>
            <p:ph type="body" sz="quarter" idx="13"/>
          </p:nvPr>
        </p:nvSpPr>
        <p:spPr>
          <a:xfrm>
            <a:off x="554786" y="2066632"/>
            <a:ext cx="9105581" cy="5237810"/>
          </a:xfrm>
        </p:spPr>
        <p:txBody>
          <a:bodyPr/>
          <a:lstStyle/>
          <a:p>
            <a:pPr marL="0" indent="0">
              <a:buNone/>
            </a:pPr>
            <a:r>
              <a:rPr lang="de-DE" sz="2400" b="1" dirty="0">
                <a:solidFill>
                  <a:schemeClr val="accent2"/>
                </a:solidFill>
              </a:rPr>
              <a:t>Bedeutung des Stiftungsregisters für die Stiftungsgründung </a:t>
            </a:r>
            <a:endParaRPr lang="de-DE" sz="2400" dirty="0"/>
          </a:p>
          <a:p>
            <a:pPr marL="0" indent="0">
              <a:spcBef>
                <a:spcPts val="600"/>
              </a:spcBef>
              <a:buNone/>
            </a:pPr>
            <a:endParaRPr lang="de-DE" sz="2400" dirty="0"/>
          </a:p>
          <a:p>
            <a:pPr marL="0" indent="0">
              <a:spcBef>
                <a:spcPts val="600"/>
              </a:spcBef>
              <a:buNone/>
            </a:pPr>
            <a:r>
              <a:rPr lang="de-DE" sz="2400" b="1" dirty="0"/>
              <a:t>§ 80 Abs. 2 S. 1 BGB-neu</a:t>
            </a:r>
            <a:r>
              <a:rPr lang="de-DE" sz="2400" b="0" dirty="0"/>
              <a:t>: Zur Entstehung der Stiftung sind das Stiftungsgeschäft und die Anerkennung der Stiftung durch die zuständige Behörde des Landes (…) erforderlich</a:t>
            </a:r>
          </a:p>
          <a:p>
            <a:pPr marL="0" indent="0">
              <a:spcBef>
                <a:spcPts val="600"/>
              </a:spcBef>
              <a:buNone/>
            </a:pPr>
            <a:endParaRPr lang="de-DE" sz="2400" b="0" dirty="0"/>
          </a:p>
          <a:p>
            <a:pPr>
              <a:spcBef>
                <a:spcPts val="600"/>
              </a:spcBef>
              <a:buFont typeface="Wingdings" panose="05000000000000000000" pitchFamily="2" charset="2"/>
              <a:buChar char="à"/>
            </a:pPr>
            <a:r>
              <a:rPr lang="de-DE" sz="2400" b="0" dirty="0"/>
              <a:t>Es bleibt also trotz Einführung des Stiftungsregisters beim </a:t>
            </a:r>
            <a:r>
              <a:rPr lang="de-DE" sz="2400" dirty="0"/>
              <a:t>Konzessionssystem</a:t>
            </a:r>
            <a:br>
              <a:rPr lang="de-DE" sz="2400" dirty="0"/>
            </a:br>
            <a:r>
              <a:rPr lang="de-DE" sz="2400" b="0" dirty="0"/>
              <a:t> </a:t>
            </a:r>
          </a:p>
          <a:p>
            <a:pPr>
              <a:spcBef>
                <a:spcPts val="600"/>
              </a:spcBef>
              <a:buFont typeface="Wingdings" panose="05000000000000000000" pitchFamily="2" charset="2"/>
              <a:buChar char="à"/>
            </a:pPr>
            <a:r>
              <a:rPr lang="de-DE" sz="2400" b="0" dirty="0">
                <a:sym typeface="Wingdings" panose="05000000000000000000" pitchFamily="2" charset="2"/>
              </a:rPr>
              <a:t>Eintragung der neu gegründeten Stiftung in das Stiftungsregister ist nur </a:t>
            </a:r>
            <a:r>
              <a:rPr lang="de-DE" sz="2400" dirty="0">
                <a:sym typeface="Wingdings" panose="05000000000000000000" pitchFamily="2" charset="2"/>
              </a:rPr>
              <a:t>deklaratorisch</a:t>
            </a:r>
            <a:r>
              <a:rPr lang="de-DE" sz="2400" b="0" dirty="0">
                <a:sym typeface="Wingdings" panose="05000000000000000000" pitchFamily="2" charset="2"/>
              </a:rPr>
              <a:t> </a:t>
            </a:r>
          </a:p>
        </p:txBody>
      </p:sp>
    </p:spTree>
    <p:extLst>
      <p:ext uri="{BB962C8B-B14F-4D97-AF65-F5344CB8AC3E}">
        <p14:creationId xmlns:p14="http://schemas.microsoft.com/office/powerpoint/2010/main" val="3018260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xmlns="" id="{58B763E8-C3E4-47E2-ABB9-FFFBF6BAAA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9214" y="819807"/>
            <a:ext cx="5055476" cy="6011917"/>
          </a:xfrm>
          <a:prstGeom prst="rect">
            <a:avLst/>
          </a:prstGeom>
        </p:spPr>
      </p:pic>
    </p:spTree>
    <p:extLst>
      <p:ext uri="{BB962C8B-B14F-4D97-AF65-F5344CB8AC3E}">
        <p14:creationId xmlns:p14="http://schemas.microsoft.com/office/powerpoint/2010/main" val="1906914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1E11857-8A38-38E5-3D3D-AEDC3DD8FE40}"/>
              </a:ext>
            </a:extLst>
          </p:cNvPr>
          <p:cNvSpPr>
            <a:spLocks noGrp="1"/>
          </p:cNvSpPr>
          <p:nvPr>
            <p:ph type="title"/>
          </p:nvPr>
        </p:nvSpPr>
        <p:spPr/>
        <p:txBody>
          <a:bodyPr/>
          <a:lstStyle/>
          <a:p>
            <a:endParaRPr lang="de-DE"/>
          </a:p>
        </p:txBody>
      </p:sp>
      <p:sp>
        <p:nvSpPr>
          <p:cNvPr id="3" name="Fußzeilenplatzhalter 2">
            <a:extLst>
              <a:ext uri="{FF2B5EF4-FFF2-40B4-BE49-F238E27FC236}">
                <a16:creationId xmlns:a16="http://schemas.microsoft.com/office/drawing/2014/main" xmlns="" id="{981F0B8F-F5F1-B158-2AB9-BB9410BF8C35}"/>
              </a:ext>
            </a:extLst>
          </p:cNvPr>
          <p:cNvSpPr>
            <a:spLocks noGrp="1"/>
          </p:cNvSpPr>
          <p:nvPr>
            <p:ph type="ftr" sz="quarter" idx="11"/>
          </p:nvPr>
        </p:nvSpPr>
        <p:spPr/>
        <p:txBody>
          <a:bodyPr/>
          <a:lstStyle/>
          <a:p>
            <a:r>
              <a:rPr lang="de-DE"/>
              <a:t>Präsentationsname, Einzeilig, Maximal 50 Zeichen</a:t>
            </a:r>
          </a:p>
        </p:txBody>
      </p:sp>
      <p:sp>
        <p:nvSpPr>
          <p:cNvPr id="4" name="Textplatzhalter 3">
            <a:extLst>
              <a:ext uri="{FF2B5EF4-FFF2-40B4-BE49-F238E27FC236}">
                <a16:creationId xmlns:a16="http://schemas.microsoft.com/office/drawing/2014/main" xmlns="" id="{3AC2F96B-466A-634D-B29C-A6723B1C5F15}"/>
              </a:ext>
            </a:extLst>
          </p:cNvPr>
          <p:cNvSpPr>
            <a:spLocks noGrp="1"/>
          </p:cNvSpPr>
          <p:nvPr>
            <p:ph type="body" sz="quarter" idx="13"/>
          </p:nvPr>
        </p:nvSpPr>
        <p:spPr/>
        <p:txBody>
          <a:bodyPr/>
          <a:lstStyle/>
          <a:p>
            <a:endParaRPr lang="de-DE" dirty="0"/>
          </a:p>
          <a:p>
            <a:endParaRPr lang="de-DE" dirty="0"/>
          </a:p>
          <a:p>
            <a:endParaRPr lang="de-DE" dirty="0"/>
          </a:p>
          <a:p>
            <a:pPr marL="0" indent="0">
              <a:buNone/>
            </a:pPr>
            <a:r>
              <a:rPr lang="de-DE" sz="4000" b="1" dirty="0"/>
              <a:t>4.	Stiftungsvermögen</a:t>
            </a:r>
          </a:p>
        </p:txBody>
      </p:sp>
    </p:spTree>
    <p:extLst>
      <p:ext uri="{BB962C8B-B14F-4D97-AF65-F5344CB8AC3E}">
        <p14:creationId xmlns:p14="http://schemas.microsoft.com/office/powerpoint/2010/main" val="1539175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67506B0-43F9-C310-7540-D3C155379ACF}"/>
              </a:ext>
            </a:extLst>
          </p:cNvPr>
          <p:cNvSpPr>
            <a:spLocks noGrp="1"/>
          </p:cNvSpPr>
          <p:nvPr>
            <p:ph type="title"/>
          </p:nvPr>
        </p:nvSpPr>
        <p:spPr/>
        <p:txBody>
          <a:bodyPr/>
          <a:lstStyle/>
          <a:p>
            <a:endParaRPr lang="de-DE"/>
          </a:p>
        </p:txBody>
      </p:sp>
      <p:sp>
        <p:nvSpPr>
          <p:cNvPr id="3" name="Fußzeilenplatzhalter 2">
            <a:extLst>
              <a:ext uri="{FF2B5EF4-FFF2-40B4-BE49-F238E27FC236}">
                <a16:creationId xmlns:a16="http://schemas.microsoft.com/office/drawing/2014/main" xmlns="" id="{1DDD0CFD-424D-44C4-2C1F-8B443D2ADB22}"/>
              </a:ext>
            </a:extLst>
          </p:cNvPr>
          <p:cNvSpPr>
            <a:spLocks noGrp="1"/>
          </p:cNvSpPr>
          <p:nvPr>
            <p:ph type="ftr" sz="quarter" idx="11"/>
          </p:nvPr>
        </p:nvSpPr>
        <p:spPr/>
        <p:txBody>
          <a:bodyPr/>
          <a:lstStyle/>
          <a:p>
            <a:r>
              <a:rPr lang="de-DE"/>
              <a:t>Präsentationsname, Einzeilig, Maximal 50 Zeichen</a:t>
            </a:r>
          </a:p>
        </p:txBody>
      </p:sp>
      <p:sp>
        <p:nvSpPr>
          <p:cNvPr id="4" name="Textplatzhalter 3">
            <a:extLst>
              <a:ext uri="{FF2B5EF4-FFF2-40B4-BE49-F238E27FC236}">
                <a16:creationId xmlns:a16="http://schemas.microsoft.com/office/drawing/2014/main" xmlns="" id="{A5B946BC-303E-5419-91DC-01BF490110EC}"/>
              </a:ext>
            </a:extLst>
          </p:cNvPr>
          <p:cNvSpPr>
            <a:spLocks noGrp="1"/>
          </p:cNvSpPr>
          <p:nvPr>
            <p:ph type="body" sz="quarter" idx="13"/>
          </p:nvPr>
        </p:nvSpPr>
        <p:spPr>
          <a:xfrm>
            <a:off x="554786" y="1465385"/>
            <a:ext cx="9525839" cy="6095878"/>
          </a:xfrm>
        </p:spPr>
        <p:txBody>
          <a:bodyPr/>
          <a:lstStyle/>
          <a:p>
            <a:pPr marL="0" indent="0">
              <a:buNone/>
            </a:pPr>
            <a:r>
              <a:rPr lang="de-DE" sz="1900" b="1" dirty="0">
                <a:solidFill>
                  <a:srgbClr val="FF0000"/>
                </a:solidFill>
              </a:rPr>
              <a:t>83b BGB-neu</a:t>
            </a:r>
            <a:endParaRPr lang="de-DE" sz="1900" dirty="0">
              <a:solidFill>
                <a:srgbClr val="FF0000"/>
              </a:solidFill>
            </a:endParaRPr>
          </a:p>
          <a:p>
            <a:pPr marL="0" indent="0">
              <a:buNone/>
            </a:pPr>
            <a:r>
              <a:rPr lang="de-DE" sz="1900" b="0" i="0" dirty="0">
                <a:solidFill>
                  <a:srgbClr val="333333"/>
                </a:solidFill>
                <a:effectLst/>
              </a:rPr>
              <a:t>(1) </a:t>
            </a:r>
            <a:r>
              <a:rPr lang="de-DE" sz="1900" b="0" i="1" baseline="30000" dirty="0">
                <a:solidFill>
                  <a:srgbClr val="333333"/>
                </a:solidFill>
                <a:effectLst/>
              </a:rPr>
              <a:t>1</a:t>
            </a:r>
            <a:r>
              <a:rPr lang="de-DE" sz="1900" b="0" i="0" dirty="0">
                <a:solidFill>
                  <a:srgbClr val="333333"/>
                </a:solidFill>
                <a:effectLst/>
              </a:rPr>
              <a:t>Bei einer Stiftung, die auf unbestimmte Zeit errichtet wurde, besteht das Stiftungsvermögen aus dem </a:t>
            </a:r>
            <a:r>
              <a:rPr lang="de-DE" sz="1900" b="1" i="0" dirty="0">
                <a:solidFill>
                  <a:srgbClr val="333333"/>
                </a:solidFill>
                <a:effectLst/>
              </a:rPr>
              <a:t>Grundstockvermögen</a:t>
            </a:r>
            <a:r>
              <a:rPr lang="de-DE" sz="1900" b="0" i="0" dirty="0">
                <a:solidFill>
                  <a:srgbClr val="333333"/>
                </a:solidFill>
                <a:effectLst/>
              </a:rPr>
              <a:t> und ihrem </a:t>
            </a:r>
            <a:r>
              <a:rPr lang="de-DE" sz="1900" b="1" i="0" dirty="0">
                <a:solidFill>
                  <a:srgbClr val="333333"/>
                </a:solidFill>
                <a:effectLst/>
              </a:rPr>
              <a:t>sonstigen Vermögen</a:t>
            </a:r>
            <a:r>
              <a:rPr lang="de-DE" sz="1900" b="0" i="0" dirty="0">
                <a:solidFill>
                  <a:srgbClr val="333333"/>
                </a:solidFill>
                <a:effectLst/>
              </a:rPr>
              <a:t>. </a:t>
            </a:r>
            <a:r>
              <a:rPr lang="de-DE" sz="1900" b="0" i="1" baseline="30000" dirty="0">
                <a:solidFill>
                  <a:srgbClr val="333333"/>
                </a:solidFill>
                <a:effectLst/>
              </a:rPr>
              <a:t>2</a:t>
            </a:r>
            <a:r>
              <a:rPr lang="de-DE" sz="1900" b="0" i="0" dirty="0">
                <a:solidFill>
                  <a:srgbClr val="333333"/>
                </a:solidFill>
                <a:effectLst/>
              </a:rPr>
              <a:t>Bei einer </a:t>
            </a:r>
            <a:r>
              <a:rPr lang="de-DE" sz="1900" b="0" i="0" u="sng" dirty="0">
                <a:solidFill>
                  <a:srgbClr val="333333"/>
                </a:solidFill>
                <a:effectLst/>
              </a:rPr>
              <a:t>Verbrauchsstiftung</a:t>
            </a:r>
            <a:r>
              <a:rPr lang="de-DE" sz="1900" b="0" i="0" dirty="0">
                <a:solidFill>
                  <a:srgbClr val="333333"/>
                </a:solidFill>
                <a:effectLst/>
              </a:rPr>
              <a:t> besteht das Stiftungsvermögen aufgrund der Satzung nur aus </a:t>
            </a:r>
            <a:r>
              <a:rPr lang="de-DE" sz="1900" b="0" i="0" u="sng" dirty="0">
                <a:solidFill>
                  <a:srgbClr val="333333"/>
                </a:solidFill>
                <a:effectLst/>
              </a:rPr>
              <a:t>sonstigem Vermögen</a:t>
            </a:r>
            <a:r>
              <a:rPr lang="de-DE" sz="1900" b="0" i="0" dirty="0">
                <a:solidFill>
                  <a:srgbClr val="333333"/>
                </a:solidFill>
                <a:effectLst/>
              </a:rPr>
              <a:t>.</a:t>
            </a:r>
          </a:p>
          <a:p>
            <a:pPr marL="0" indent="0">
              <a:buNone/>
            </a:pPr>
            <a:endParaRPr lang="de-DE" sz="1900" dirty="0">
              <a:solidFill>
                <a:srgbClr val="333333"/>
              </a:solidFill>
            </a:endParaRPr>
          </a:p>
          <a:p>
            <a:pPr marL="0" indent="0">
              <a:buNone/>
            </a:pPr>
            <a:r>
              <a:rPr lang="de-DE" sz="1900" b="0" i="0" dirty="0">
                <a:solidFill>
                  <a:srgbClr val="333333"/>
                </a:solidFill>
                <a:effectLst/>
              </a:rPr>
              <a:t>(2) Zum Grundstockvermögen gehören</a:t>
            </a:r>
          </a:p>
          <a:p>
            <a:pPr marL="228600" indent="-228600">
              <a:buAutoNum type="arabicPeriod"/>
            </a:pPr>
            <a:r>
              <a:rPr lang="de-DE" sz="1900" dirty="0">
                <a:solidFill>
                  <a:srgbClr val="333333"/>
                </a:solidFill>
              </a:rPr>
              <a:t>das gewidmete Vermögen,</a:t>
            </a:r>
          </a:p>
          <a:p>
            <a:pPr marL="228600" indent="-228600">
              <a:buAutoNum type="arabicPeriod"/>
            </a:pPr>
            <a:r>
              <a:rPr lang="de-DE" sz="1900" b="0" i="0" dirty="0">
                <a:solidFill>
                  <a:srgbClr val="333333"/>
                </a:solidFill>
                <a:effectLst/>
              </a:rPr>
              <a:t>das der Stiftung zugewendete Vermögen, das vom Zuwendenden dazu bestimmt wurde, Teil des Grundstockvermögens zu werden (Zustiftung), und</a:t>
            </a:r>
          </a:p>
          <a:p>
            <a:pPr marL="228600" indent="-228600">
              <a:buAutoNum type="arabicPeriod"/>
            </a:pPr>
            <a:r>
              <a:rPr lang="de-DE" sz="1900" b="0" i="0" dirty="0">
                <a:solidFill>
                  <a:srgbClr val="333333"/>
                </a:solidFill>
                <a:effectLst/>
              </a:rPr>
              <a:t>das Vermögen, das von der Stiftung zu Grundstockvermögen bestimmt wurde.</a:t>
            </a:r>
            <a:endParaRPr lang="de-DE" sz="1900" dirty="0">
              <a:solidFill>
                <a:srgbClr val="333333"/>
              </a:solidFill>
            </a:endParaRPr>
          </a:p>
          <a:p>
            <a:pPr marL="228600" indent="-228600">
              <a:buAutoNum type="arabicPeriod"/>
            </a:pPr>
            <a:endParaRPr lang="de-DE" sz="1900" b="0" i="0" dirty="0">
              <a:solidFill>
                <a:srgbClr val="333333"/>
              </a:solidFill>
              <a:effectLst/>
            </a:endParaRPr>
          </a:p>
          <a:p>
            <a:pPr marL="0" indent="0">
              <a:buNone/>
            </a:pPr>
            <a:r>
              <a:rPr lang="de-DE" sz="1900" dirty="0">
                <a:solidFill>
                  <a:srgbClr val="333333"/>
                </a:solidFill>
              </a:rPr>
              <a:t>(3) </a:t>
            </a:r>
            <a:r>
              <a:rPr lang="de-DE" sz="1900" b="0" i="0" dirty="0">
                <a:solidFill>
                  <a:srgbClr val="333333"/>
                </a:solidFill>
                <a:effectLst/>
              </a:rPr>
              <a:t>Der Stifter kann auch bei einer Stiftung, die auf unbestimmte Zeit errichtet wird, im Stiftungsgeschäft abweichend von Absatz 2 Nummer 1 einen Teil des gewidmeten Vermögens zu sonstigem Vermögen bestimmen.</a:t>
            </a:r>
          </a:p>
          <a:p>
            <a:pPr marL="0" indent="0">
              <a:buNone/>
            </a:pPr>
            <a:endParaRPr lang="de-DE" sz="1900" dirty="0">
              <a:solidFill>
                <a:srgbClr val="333333"/>
              </a:solidFill>
            </a:endParaRPr>
          </a:p>
          <a:p>
            <a:pPr marL="0" indent="0">
              <a:buNone/>
            </a:pPr>
            <a:r>
              <a:rPr lang="de-DE" sz="1900" b="0" i="0" dirty="0">
                <a:solidFill>
                  <a:srgbClr val="333333"/>
                </a:solidFill>
                <a:effectLst/>
              </a:rPr>
              <a:t>(4) Das Stiftungsvermögen ist getrennt von fremdem Vermögen zu verwalten. Mit dem Stiftungsvermögen darf nur der </a:t>
            </a:r>
            <a:r>
              <a:rPr lang="de-DE" sz="1900" b="0" i="0">
                <a:solidFill>
                  <a:srgbClr val="333333"/>
                </a:solidFill>
                <a:effectLst/>
              </a:rPr>
              <a:t>Stiftungszweck erfüllt werden.</a:t>
            </a:r>
            <a:endParaRPr lang="de-DE" sz="1900" dirty="0"/>
          </a:p>
        </p:txBody>
      </p:sp>
    </p:spTree>
    <p:extLst>
      <p:ext uri="{BB962C8B-B14F-4D97-AF65-F5344CB8AC3E}">
        <p14:creationId xmlns:p14="http://schemas.microsoft.com/office/powerpoint/2010/main" val="2967910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0DD3C59-4408-52BB-2EED-11EFBE65741B}"/>
              </a:ext>
            </a:extLst>
          </p:cNvPr>
          <p:cNvSpPr>
            <a:spLocks noGrp="1"/>
          </p:cNvSpPr>
          <p:nvPr>
            <p:ph type="title"/>
          </p:nvPr>
        </p:nvSpPr>
        <p:spPr/>
        <p:txBody>
          <a:bodyPr/>
          <a:lstStyle/>
          <a:p>
            <a:endParaRPr lang="de-DE"/>
          </a:p>
        </p:txBody>
      </p:sp>
      <p:sp>
        <p:nvSpPr>
          <p:cNvPr id="3" name="Fußzeilenplatzhalter 2">
            <a:extLst>
              <a:ext uri="{FF2B5EF4-FFF2-40B4-BE49-F238E27FC236}">
                <a16:creationId xmlns:a16="http://schemas.microsoft.com/office/drawing/2014/main" xmlns="" id="{E07A3768-055F-7584-1A44-C303819CBC07}"/>
              </a:ext>
            </a:extLst>
          </p:cNvPr>
          <p:cNvSpPr>
            <a:spLocks noGrp="1"/>
          </p:cNvSpPr>
          <p:nvPr>
            <p:ph type="ftr" sz="quarter" idx="11"/>
          </p:nvPr>
        </p:nvSpPr>
        <p:spPr/>
        <p:txBody>
          <a:bodyPr/>
          <a:lstStyle/>
          <a:p>
            <a:endParaRPr lang="de-DE" dirty="0"/>
          </a:p>
        </p:txBody>
      </p:sp>
      <p:sp>
        <p:nvSpPr>
          <p:cNvPr id="4" name="Textplatzhalter 3">
            <a:extLst>
              <a:ext uri="{FF2B5EF4-FFF2-40B4-BE49-F238E27FC236}">
                <a16:creationId xmlns:a16="http://schemas.microsoft.com/office/drawing/2014/main" xmlns="" id="{35FB2EB0-4E1D-500A-4696-E1B23FDE19FC}"/>
              </a:ext>
            </a:extLst>
          </p:cNvPr>
          <p:cNvSpPr>
            <a:spLocks noGrp="1"/>
          </p:cNvSpPr>
          <p:nvPr>
            <p:ph type="body" sz="quarter" idx="13"/>
          </p:nvPr>
        </p:nvSpPr>
        <p:spPr>
          <a:xfrm>
            <a:off x="554786" y="2066632"/>
            <a:ext cx="9198814" cy="4531972"/>
          </a:xfrm>
        </p:spPr>
        <p:txBody>
          <a:bodyPr/>
          <a:lstStyle/>
          <a:p>
            <a:endParaRPr lang="de-DE" dirty="0"/>
          </a:p>
          <a:p>
            <a:endParaRPr lang="de-DE" dirty="0"/>
          </a:p>
          <a:p>
            <a:pPr marL="0" indent="0">
              <a:buNone/>
            </a:pPr>
            <a:r>
              <a:rPr lang="de-DE" b="1" dirty="0"/>
              <a:t>5.	Satzungsgestaltung und -änderungen</a:t>
            </a:r>
          </a:p>
        </p:txBody>
      </p:sp>
    </p:spTree>
    <p:extLst>
      <p:ext uri="{BB962C8B-B14F-4D97-AF65-F5344CB8AC3E}">
        <p14:creationId xmlns:p14="http://schemas.microsoft.com/office/powerpoint/2010/main" val="1560982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C1827F2-3C00-7E4D-65D9-D2330AC13F6E}"/>
              </a:ext>
            </a:extLst>
          </p:cNvPr>
          <p:cNvSpPr>
            <a:spLocks noGrp="1"/>
          </p:cNvSpPr>
          <p:nvPr>
            <p:ph type="title"/>
          </p:nvPr>
        </p:nvSpPr>
        <p:spPr/>
        <p:txBody>
          <a:bodyPr/>
          <a:lstStyle/>
          <a:p>
            <a:endParaRPr lang="de-DE"/>
          </a:p>
        </p:txBody>
      </p:sp>
      <p:sp>
        <p:nvSpPr>
          <p:cNvPr id="3" name="Fußzeilenplatzhalter 2">
            <a:extLst>
              <a:ext uri="{FF2B5EF4-FFF2-40B4-BE49-F238E27FC236}">
                <a16:creationId xmlns:a16="http://schemas.microsoft.com/office/drawing/2014/main" xmlns="" id="{207CA92D-A5CB-EF54-7F98-7BB17ADA7AFE}"/>
              </a:ext>
            </a:extLst>
          </p:cNvPr>
          <p:cNvSpPr>
            <a:spLocks noGrp="1"/>
          </p:cNvSpPr>
          <p:nvPr>
            <p:ph type="ftr" sz="quarter" idx="11"/>
          </p:nvPr>
        </p:nvSpPr>
        <p:spPr/>
        <p:txBody>
          <a:bodyPr/>
          <a:lstStyle/>
          <a:p>
            <a:endParaRPr lang="de-DE" dirty="0"/>
          </a:p>
        </p:txBody>
      </p:sp>
      <p:sp>
        <p:nvSpPr>
          <p:cNvPr id="4" name="Textplatzhalter 3">
            <a:extLst>
              <a:ext uri="{FF2B5EF4-FFF2-40B4-BE49-F238E27FC236}">
                <a16:creationId xmlns:a16="http://schemas.microsoft.com/office/drawing/2014/main" xmlns="" id="{345E016E-ED24-C06E-9E07-EDCAFCA08C2E}"/>
              </a:ext>
            </a:extLst>
          </p:cNvPr>
          <p:cNvSpPr>
            <a:spLocks noGrp="1"/>
          </p:cNvSpPr>
          <p:nvPr>
            <p:ph type="body" sz="quarter" idx="13"/>
          </p:nvPr>
        </p:nvSpPr>
        <p:spPr>
          <a:xfrm>
            <a:off x="554786" y="1441938"/>
            <a:ext cx="9351214" cy="5967047"/>
          </a:xfrm>
        </p:spPr>
        <p:txBody>
          <a:bodyPr/>
          <a:lstStyle/>
          <a:p>
            <a:pPr marL="0" indent="0">
              <a:buNone/>
            </a:pPr>
            <a:r>
              <a:rPr lang="de-DE" sz="1700" b="1" dirty="0">
                <a:solidFill>
                  <a:schemeClr val="accent2"/>
                </a:solidFill>
              </a:rPr>
              <a:t>Grundsatz der Satzungsautonomie anstelle der „Satzungsstrenge“ </a:t>
            </a:r>
          </a:p>
          <a:p>
            <a:pPr marL="0" indent="0">
              <a:spcBef>
                <a:spcPts val="600"/>
              </a:spcBef>
              <a:buNone/>
            </a:pPr>
            <a:r>
              <a:rPr lang="de-DE" sz="1700" b="1" dirty="0">
                <a:latin typeface="+mn-lt"/>
              </a:rPr>
              <a:t/>
            </a:r>
            <a:br>
              <a:rPr lang="de-DE" sz="1700" b="1" dirty="0">
                <a:latin typeface="+mn-lt"/>
              </a:rPr>
            </a:br>
            <a:r>
              <a:rPr lang="de-DE" sz="1700" b="1" dirty="0">
                <a:latin typeface="+mn-lt"/>
              </a:rPr>
              <a:t>Das reformierte Stiftungsrecht enthält weiterhin sowohl zwingende als auch dispositive Vorschriften und Öffnungsklauseln. Bei den dispositiven Vorschriften ist jeweils geregelt, inwieweit durch die Satzung davon abgewichen werden kann. </a:t>
            </a:r>
          </a:p>
          <a:p>
            <a:pPr marL="0" indent="0">
              <a:spcBef>
                <a:spcPts val="600"/>
              </a:spcBef>
              <a:buNone/>
            </a:pPr>
            <a:endParaRPr lang="de-DE" sz="1700" b="1" dirty="0">
              <a:latin typeface="+mn-lt"/>
            </a:endParaRPr>
          </a:p>
          <a:p>
            <a:pPr marL="0" indent="0">
              <a:spcBef>
                <a:spcPts val="600"/>
              </a:spcBef>
              <a:buNone/>
            </a:pPr>
            <a:r>
              <a:rPr lang="de-DE" sz="1700" b="1" dirty="0">
                <a:latin typeface="+mn-lt"/>
              </a:rPr>
              <a:t>Ausdrücklich zulässige Abweichungen von den §§ 80 ff. BGB</a:t>
            </a:r>
            <a:r>
              <a:rPr lang="de-DE" sz="1700" b="1" dirty="0"/>
              <a:t>: </a:t>
            </a:r>
            <a:br>
              <a:rPr lang="de-DE" sz="1700" b="1" dirty="0"/>
            </a:br>
            <a:endParaRPr lang="de-DE" sz="1700" b="1" dirty="0"/>
          </a:p>
          <a:p>
            <a:pPr lvl="1">
              <a:spcBef>
                <a:spcPts val="600"/>
              </a:spcBef>
            </a:pPr>
            <a:r>
              <a:rPr lang="de-DE" sz="1700" b="1" dirty="0">
                <a:latin typeface="+mn-lt"/>
              </a:rPr>
              <a:t>Über den gesetzlichen Mindestinhalt (§ 81 Abs. 1 Nr. 1 BGB-neu) hinausgehende, individuelle Bestimmungen, </a:t>
            </a:r>
            <a:r>
              <a:rPr lang="de-DE" sz="1700" b="0" dirty="0">
                <a:latin typeface="+mn-lt"/>
              </a:rPr>
              <a:t>beispielsweise in Form von </a:t>
            </a:r>
            <a:r>
              <a:rPr lang="de-DE" sz="1700" b="0" dirty="0"/>
              <a:t>Geschäftsordnungsregelungen, Anlagerichtlinie auf Satzungsebene, freiwillige Verpflichtung zur Bilanzierung / zur Prüfung des JA durch einen WP etc.</a:t>
            </a:r>
            <a:br>
              <a:rPr lang="de-DE" sz="1700" b="0" dirty="0"/>
            </a:br>
            <a:r>
              <a:rPr lang="de-DE" sz="1700" b="0" dirty="0"/>
              <a:t> </a:t>
            </a:r>
          </a:p>
          <a:p>
            <a:pPr lvl="1">
              <a:spcBef>
                <a:spcPts val="600"/>
              </a:spcBef>
            </a:pPr>
            <a:r>
              <a:rPr lang="de-DE" sz="1700" b="1" dirty="0">
                <a:latin typeface="+mn-lt"/>
              </a:rPr>
              <a:t>Zusammensetzung des Stiftungsvermögens: </a:t>
            </a:r>
            <a:r>
              <a:rPr lang="de-DE" sz="1700" dirty="0">
                <a:latin typeface="+mn-lt"/>
              </a:rPr>
              <a:t>Stiftungssatzung darf einen Teil des gewidmeten Vermögens einer Ewigkeitsstiftung als sonstiges Vermögen bestimmen (§ 83b Abs. 3BGB-neu), sog. Hybridstiftung</a:t>
            </a:r>
            <a:br>
              <a:rPr lang="de-DE" sz="1700" dirty="0">
                <a:latin typeface="+mn-lt"/>
              </a:rPr>
            </a:br>
            <a:endParaRPr lang="de-DE" sz="1700" dirty="0">
              <a:latin typeface="+mn-lt"/>
            </a:endParaRPr>
          </a:p>
          <a:p>
            <a:pPr lvl="1">
              <a:spcBef>
                <a:spcPts val="600"/>
              </a:spcBef>
            </a:pPr>
            <a:r>
              <a:rPr lang="de-DE" sz="1700" b="1" dirty="0">
                <a:latin typeface="+mn-lt"/>
              </a:rPr>
              <a:t>Verwaltung des Grundstockvermögens: </a:t>
            </a:r>
            <a:r>
              <a:rPr lang="de-DE" sz="1700" dirty="0">
                <a:latin typeface="+mn-lt"/>
              </a:rPr>
              <a:t>Regeln zum Umgang mit </a:t>
            </a:r>
            <a:r>
              <a:rPr lang="de-DE" sz="1700" b="1" i="1" dirty="0">
                <a:latin typeface="+mn-lt"/>
              </a:rPr>
              <a:t>Umschichtungsgewinnen</a:t>
            </a:r>
            <a:r>
              <a:rPr lang="de-DE" sz="1700" dirty="0">
                <a:latin typeface="+mn-lt"/>
              </a:rPr>
              <a:t> sind ausdrücklich zulässig (§ 83c Abs. 1 S. 3 BGB-neu), Bestimmung eines Teils des Grundstockvermögens als temporär verbrauchbares Vermögen  (§ 83c Abs. 2 BGB-neu)</a:t>
            </a:r>
          </a:p>
          <a:p>
            <a:pPr marL="0" indent="0">
              <a:buNone/>
            </a:pPr>
            <a:endParaRPr lang="de-DE" sz="1700" dirty="0"/>
          </a:p>
        </p:txBody>
      </p:sp>
    </p:spTree>
    <p:extLst>
      <p:ext uri="{BB962C8B-B14F-4D97-AF65-F5344CB8AC3E}">
        <p14:creationId xmlns:p14="http://schemas.microsoft.com/office/powerpoint/2010/main" val="2471138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BD17847-330F-B4BE-8029-67826F9CB622}"/>
              </a:ext>
            </a:extLst>
          </p:cNvPr>
          <p:cNvSpPr>
            <a:spLocks noGrp="1"/>
          </p:cNvSpPr>
          <p:nvPr>
            <p:ph type="title"/>
          </p:nvPr>
        </p:nvSpPr>
        <p:spPr/>
        <p:txBody>
          <a:bodyPr/>
          <a:lstStyle/>
          <a:p>
            <a:endParaRPr lang="de-DE"/>
          </a:p>
        </p:txBody>
      </p:sp>
      <p:sp>
        <p:nvSpPr>
          <p:cNvPr id="3" name="Fußzeilenplatzhalter 2">
            <a:extLst>
              <a:ext uri="{FF2B5EF4-FFF2-40B4-BE49-F238E27FC236}">
                <a16:creationId xmlns:a16="http://schemas.microsoft.com/office/drawing/2014/main" xmlns="" id="{21015C9F-F0D3-85C3-7588-969684837F58}"/>
              </a:ext>
            </a:extLst>
          </p:cNvPr>
          <p:cNvSpPr>
            <a:spLocks noGrp="1"/>
          </p:cNvSpPr>
          <p:nvPr>
            <p:ph type="ftr" sz="quarter" idx="11"/>
          </p:nvPr>
        </p:nvSpPr>
        <p:spPr/>
        <p:txBody>
          <a:bodyPr/>
          <a:lstStyle/>
          <a:p>
            <a:endParaRPr lang="de-DE" dirty="0"/>
          </a:p>
        </p:txBody>
      </p:sp>
      <p:sp>
        <p:nvSpPr>
          <p:cNvPr id="4" name="Textplatzhalter 3">
            <a:extLst>
              <a:ext uri="{FF2B5EF4-FFF2-40B4-BE49-F238E27FC236}">
                <a16:creationId xmlns:a16="http://schemas.microsoft.com/office/drawing/2014/main" xmlns="" id="{92F005F7-3791-AD89-BDAA-9DAE9B4336FA}"/>
              </a:ext>
            </a:extLst>
          </p:cNvPr>
          <p:cNvSpPr>
            <a:spLocks noGrp="1"/>
          </p:cNvSpPr>
          <p:nvPr>
            <p:ph type="body" sz="quarter" idx="13"/>
          </p:nvPr>
        </p:nvSpPr>
        <p:spPr>
          <a:xfrm>
            <a:off x="554786" y="1594337"/>
            <a:ext cx="9525839" cy="5838093"/>
          </a:xfrm>
        </p:spPr>
        <p:txBody>
          <a:bodyPr/>
          <a:lstStyle/>
          <a:p>
            <a:pPr marL="0" indent="0">
              <a:buNone/>
            </a:pPr>
            <a:r>
              <a:rPr lang="de-DE" sz="1700" b="1" dirty="0">
                <a:solidFill>
                  <a:schemeClr val="accent2"/>
                </a:solidFill>
              </a:rPr>
              <a:t>Grundsatz der Satzungsautonomie anstelle der „Satzungsstrenge“ </a:t>
            </a:r>
          </a:p>
          <a:p>
            <a:pPr lvl="1">
              <a:spcBef>
                <a:spcPts val="600"/>
              </a:spcBef>
            </a:pPr>
            <a:endParaRPr lang="de-DE" sz="1700" b="1" dirty="0"/>
          </a:p>
          <a:p>
            <a:pPr lvl="1">
              <a:spcBef>
                <a:spcPts val="600"/>
              </a:spcBef>
            </a:pPr>
            <a:r>
              <a:rPr lang="de-DE" sz="1700" b="1" dirty="0"/>
              <a:t>Regelungen zu den Stiftungsorganen: </a:t>
            </a:r>
            <a:r>
              <a:rPr lang="de-DE" sz="1700" b="0" dirty="0">
                <a:latin typeface="+mn-lt"/>
              </a:rPr>
              <a:t>Beschlussfassung von Stiftungsorganen: § 84b S. 1 BGB-neu sieht vor, dass von Mehrheitsprinzip abgewichen werden kann, </a:t>
            </a:r>
            <a:r>
              <a:rPr lang="de-DE" sz="1700" dirty="0">
                <a:latin typeface="+mn-lt"/>
              </a:rPr>
              <a:t>Vertretungsregelung für mehrköpfigen Vorstand, die von gesetzlicher Regelung (Mehrheitsprinzip) abweicht (§ 84 Abs. 3 i.V.m. Abs. 2 S. 2 BGB-neu), Beschränkung der Vertretungsmacht des Vorstands </a:t>
            </a:r>
            <a:r>
              <a:rPr lang="de-DE" sz="1700" dirty="0" err="1">
                <a:latin typeface="+mn-lt"/>
              </a:rPr>
              <a:t>ggü</a:t>
            </a:r>
            <a:r>
              <a:rPr lang="de-DE" sz="1700" dirty="0">
                <a:latin typeface="+mn-lt"/>
              </a:rPr>
              <a:t>. Dritten (§ 84 Abs. 3 BGB-neu), Schaffung weiterer Organe (§ 84 Abs. 4 BGB-neu), Übertragung von Geschäftsführungsaufgaben auf ein anderes Organ als den Vorstand (§ 84 Abs. 3 </a:t>
            </a:r>
            <a:r>
              <a:rPr lang="de-DE" sz="1700" dirty="0" err="1">
                <a:latin typeface="+mn-lt"/>
              </a:rPr>
              <a:t>i.Vm</a:t>
            </a:r>
            <a:r>
              <a:rPr lang="de-DE" sz="1700" dirty="0">
                <a:latin typeface="+mn-lt"/>
              </a:rPr>
              <a:t>. Abs. 1 S. 2 BGB-neu); Abweichende Regelungen gegenüber § 84a Abs. 1. S. 1 BGB-neu (d.h. Verweisung auf Auftragsrecht) sowie abweichende Regelung </a:t>
            </a:r>
            <a:r>
              <a:rPr lang="de-DE" sz="1700" dirty="0"/>
              <a:t>gegenüber § 84a Abs. 3. S. 2 BGB-neu (d.h. Ausschluss oder Beschränkung der Geltung des § 31a BGB für ehrenamtliche Vorstandsmitglieder) </a:t>
            </a:r>
            <a:br>
              <a:rPr lang="de-DE" sz="1700" dirty="0"/>
            </a:br>
            <a:r>
              <a:rPr lang="de-DE" sz="1700" b="1" dirty="0"/>
              <a:t>Regelungen zu Satzungsänderungen: </a:t>
            </a:r>
            <a:r>
              <a:rPr lang="de-DE" sz="1700" dirty="0">
                <a:latin typeface="+mn-lt"/>
              </a:rPr>
              <a:t>Ausschluss oder Beschränkung von Satzungsänderungen gemäß § 85 Abs. 4 S. 1 BGB-neu, </a:t>
            </a:r>
            <a:r>
              <a:rPr lang="de-DE" sz="1700" b="1" dirty="0">
                <a:latin typeface="+mn-lt"/>
              </a:rPr>
              <a:t> </a:t>
            </a:r>
            <a:r>
              <a:rPr lang="de-DE" sz="1700" dirty="0">
                <a:latin typeface="+mn-lt"/>
              </a:rPr>
              <a:t>Zulassung von Satzungsänderungen abweichend von § 85 Ab</a:t>
            </a:r>
            <a:r>
              <a:rPr lang="de-DE" sz="1700" dirty="0"/>
              <a:t>s. 1 bis 3 BGB-neu </a:t>
            </a:r>
            <a:r>
              <a:rPr lang="de-DE" sz="1700" dirty="0">
                <a:latin typeface="+mn-lt"/>
              </a:rPr>
              <a:t>durch die Organe nach § 85 Abs. 4 S. 2 BGB-neu</a:t>
            </a:r>
          </a:p>
          <a:p>
            <a:pPr lvl="1">
              <a:spcBef>
                <a:spcPts val="600"/>
              </a:spcBef>
            </a:pPr>
            <a:r>
              <a:rPr lang="de-DE" sz="1700" b="1" dirty="0"/>
              <a:t>Zulegung und Zusammenlegung: </a:t>
            </a:r>
            <a:r>
              <a:rPr lang="de-DE" sz="1700" dirty="0"/>
              <a:t>§</a:t>
            </a:r>
            <a:r>
              <a:rPr lang="de-DE" sz="1700" b="0" dirty="0">
                <a:latin typeface="+mn-lt"/>
              </a:rPr>
              <a:t> 86c Abs. 1 S. 1 und Abs. 2 BGB-neu: Individuelle Bestimmungen in </a:t>
            </a:r>
            <a:r>
              <a:rPr lang="de-DE" sz="1700" b="0" dirty="0" err="1">
                <a:latin typeface="+mn-lt"/>
              </a:rPr>
              <a:t>Zulegungs</a:t>
            </a:r>
            <a:r>
              <a:rPr lang="de-DE" sz="1700" b="0" dirty="0">
                <a:latin typeface="+mn-lt"/>
              </a:rPr>
              <a:t>-/Zusammenlegungsverträgen zulässig, sofern sie über die gesetzlichen Mindestinhalte hinausgehen</a:t>
            </a:r>
          </a:p>
          <a:p>
            <a:pPr lvl="1">
              <a:spcBef>
                <a:spcPts val="600"/>
              </a:spcBef>
            </a:pPr>
            <a:r>
              <a:rPr lang="de-DE" sz="1700" b="1" dirty="0">
                <a:latin typeface="+mn-lt"/>
              </a:rPr>
              <a:t>Auflösung der Stiftung: </a:t>
            </a:r>
            <a:r>
              <a:rPr lang="de-DE" sz="1700" b="0" dirty="0">
                <a:latin typeface="+mn-lt"/>
              </a:rPr>
              <a:t>§ 87 Abs. 1 S. 3 BGB-neu: Entscheidung über die Auflösung einer Stiftung kann einem anderen Organ als dem Vorstand übertragen werden. § 87 c Abs. 1 S. 2 BGB-neu: Einem Stiftungsorgan kann die Bestimmung des </a:t>
            </a:r>
            <a:r>
              <a:rPr lang="de-DE" sz="1700" b="0" dirty="0" err="1">
                <a:latin typeface="+mn-lt"/>
              </a:rPr>
              <a:t>Anfallberechtigten</a:t>
            </a:r>
            <a:r>
              <a:rPr lang="de-DE" sz="1700" b="0" dirty="0">
                <a:latin typeface="+mn-lt"/>
              </a:rPr>
              <a:t> übertragen werden </a:t>
            </a:r>
          </a:p>
          <a:p>
            <a:endParaRPr lang="de-DE" sz="1700" dirty="0"/>
          </a:p>
        </p:txBody>
      </p:sp>
    </p:spTree>
    <p:extLst>
      <p:ext uri="{BB962C8B-B14F-4D97-AF65-F5344CB8AC3E}">
        <p14:creationId xmlns:p14="http://schemas.microsoft.com/office/powerpoint/2010/main" val="10755045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CFB6E67-1326-84F4-0964-E868E89D3563}"/>
              </a:ext>
            </a:extLst>
          </p:cNvPr>
          <p:cNvSpPr>
            <a:spLocks noGrp="1"/>
          </p:cNvSpPr>
          <p:nvPr>
            <p:ph type="title"/>
          </p:nvPr>
        </p:nvSpPr>
        <p:spPr/>
        <p:txBody>
          <a:bodyPr/>
          <a:lstStyle/>
          <a:p>
            <a:endParaRPr lang="de-DE"/>
          </a:p>
        </p:txBody>
      </p:sp>
      <p:sp>
        <p:nvSpPr>
          <p:cNvPr id="3" name="Fußzeilenplatzhalter 2">
            <a:extLst>
              <a:ext uri="{FF2B5EF4-FFF2-40B4-BE49-F238E27FC236}">
                <a16:creationId xmlns:a16="http://schemas.microsoft.com/office/drawing/2014/main" xmlns="" id="{9DFBF358-4FF3-8619-5CD0-8F981497A0F9}"/>
              </a:ext>
            </a:extLst>
          </p:cNvPr>
          <p:cNvSpPr>
            <a:spLocks noGrp="1"/>
          </p:cNvSpPr>
          <p:nvPr>
            <p:ph type="ftr" sz="quarter" idx="11"/>
          </p:nvPr>
        </p:nvSpPr>
        <p:spPr/>
        <p:txBody>
          <a:bodyPr/>
          <a:lstStyle/>
          <a:p>
            <a:endParaRPr lang="de-DE" dirty="0"/>
          </a:p>
        </p:txBody>
      </p:sp>
      <p:sp>
        <p:nvSpPr>
          <p:cNvPr id="4" name="Textplatzhalter 3">
            <a:extLst>
              <a:ext uri="{FF2B5EF4-FFF2-40B4-BE49-F238E27FC236}">
                <a16:creationId xmlns:a16="http://schemas.microsoft.com/office/drawing/2014/main" xmlns="" id="{7618F929-8BD7-14C5-EE17-F9E6E826C6A7}"/>
              </a:ext>
            </a:extLst>
          </p:cNvPr>
          <p:cNvSpPr>
            <a:spLocks noGrp="1"/>
          </p:cNvSpPr>
          <p:nvPr>
            <p:ph type="body" sz="quarter" idx="13"/>
          </p:nvPr>
        </p:nvSpPr>
        <p:spPr>
          <a:xfrm>
            <a:off x="554786" y="1664677"/>
            <a:ext cx="9525839" cy="5791200"/>
          </a:xfrm>
        </p:spPr>
        <p:txBody>
          <a:bodyPr/>
          <a:lstStyle/>
          <a:p>
            <a:pPr marL="0" indent="0">
              <a:buNone/>
            </a:pPr>
            <a:r>
              <a:rPr lang="de-DE" sz="1700" b="1" dirty="0">
                <a:solidFill>
                  <a:schemeClr val="accent2"/>
                </a:solidFill>
              </a:rPr>
              <a:t>Ausgewählte Aspekte der Satzungsgestaltung: Umschichtungsergebnisse  </a:t>
            </a:r>
          </a:p>
          <a:p>
            <a:pPr marL="0" indent="0">
              <a:spcBef>
                <a:spcPts val="600"/>
              </a:spcBef>
              <a:buNone/>
            </a:pPr>
            <a:r>
              <a:rPr lang="de-DE" sz="1700" b="1" dirty="0">
                <a:latin typeface="+mn-lt"/>
              </a:rPr>
              <a:t/>
            </a:r>
            <a:br>
              <a:rPr lang="de-DE" sz="1700" b="1" dirty="0">
                <a:latin typeface="+mn-lt"/>
              </a:rPr>
            </a:br>
            <a:r>
              <a:rPr lang="de-DE" sz="1700" b="1" dirty="0"/>
              <a:t>§ 83c Abs. 1 S. 3 BGB-neu: </a:t>
            </a:r>
            <a:r>
              <a:rPr lang="de-DE" sz="1700" i="1" dirty="0"/>
              <a:t>Zuwächse aus der Umschichtung des Grundstockvermögens können für die Erfüllung des Stiftungszwecks verwendet werden, soweit dies durch die Satzung nicht ausgeschlossen wurde und die Erhaltung des Grundstockvermögens gewährleistet ist. </a:t>
            </a:r>
          </a:p>
          <a:p>
            <a:pPr lvl="1">
              <a:spcBef>
                <a:spcPts val="600"/>
              </a:spcBef>
            </a:pPr>
            <a:r>
              <a:rPr lang="de-DE" sz="1700" dirty="0">
                <a:latin typeface="+mn-lt"/>
              </a:rPr>
              <a:t>Formulierung verwirft die noch im </a:t>
            </a:r>
            <a:r>
              <a:rPr lang="de-DE" sz="1700" dirty="0" err="1">
                <a:latin typeface="+mn-lt"/>
              </a:rPr>
              <a:t>RefE</a:t>
            </a:r>
            <a:r>
              <a:rPr lang="de-DE" sz="1700" dirty="0">
                <a:latin typeface="+mn-lt"/>
              </a:rPr>
              <a:t> vertretene Surrogationsthese, und geht auch über die im </a:t>
            </a:r>
            <a:r>
              <a:rPr lang="de-DE" sz="1700" dirty="0" err="1">
                <a:latin typeface="+mn-lt"/>
              </a:rPr>
              <a:t>RegE</a:t>
            </a:r>
            <a:r>
              <a:rPr lang="de-DE" sz="1700" dirty="0">
                <a:latin typeface="+mn-lt"/>
              </a:rPr>
              <a:t> vorgeschlagene Lösung (Umschichtungsgewinne werden automatisch Bestandteil des Grundstockvermögen</a:t>
            </a:r>
            <a:r>
              <a:rPr lang="de-DE" sz="1700" dirty="0"/>
              <a:t>s, wenn die Satzung nichts Abweichendes regelt) hinaus: Verwendbarkeit von Umschichtungsergebnissen für den Stiftungszweck ist nunmehr der Regelfall, nicht die Ausnahme. Folge: Umschichtungsergebnis = sonstiges Vermögen, soweit nicht für Erhalt des Grundstockvermögens erforderlich</a:t>
            </a:r>
          </a:p>
          <a:p>
            <a:pPr lvl="1">
              <a:spcBef>
                <a:spcPts val="600"/>
              </a:spcBef>
            </a:pPr>
            <a:r>
              <a:rPr lang="de-DE" sz="1700" dirty="0">
                <a:latin typeface="+mn-lt"/>
              </a:rPr>
              <a:t>Empfehlung: Befinden sich einzelne Vermögensgegenstände im Grundstockvermögen, deren „Surrogat“ nach dem Stifterwillen in das Grundstockvermögen aufgenommen werden soll (z.B. bei zu erwartenden erheblichen Umschichtungsgewinnen) könnte eine Satzungsbestimmung nach § 83c Abs. 1 S. 3 BGB–neu ausnahmsweise sinnvoll sein, d.h. Verwendungsausschluss </a:t>
            </a:r>
          </a:p>
          <a:p>
            <a:pPr marL="0" indent="-7938">
              <a:spcBef>
                <a:spcPts val="600"/>
              </a:spcBef>
              <a:buNone/>
            </a:pPr>
            <a:r>
              <a:rPr lang="de-DE" sz="1700" b="1" dirty="0">
                <a:sym typeface="Wingdings" panose="05000000000000000000" pitchFamily="2" charset="2"/>
              </a:rPr>
              <a:t/>
            </a:r>
            <a:br>
              <a:rPr lang="de-DE" sz="1700" b="1" dirty="0">
                <a:sym typeface="Wingdings" panose="05000000000000000000" pitchFamily="2" charset="2"/>
              </a:rPr>
            </a:br>
            <a:r>
              <a:rPr lang="de-DE" sz="1700" b="1" dirty="0">
                <a:sym typeface="Wingdings" panose="05000000000000000000" pitchFamily="2" charset="2"/>
              </a:rPr>
              <a:t> Hinweis</a:t>
            </a:r>
            <a:r>
              <a:rPr lang="de-DE" sz="1700" dirty="0">
                <a:sym typeface="Wingdings" panose="05000000000000000000" pitchFamily="2" charset="2"/>
              </a:rPr>
              <a:t>:  Stiftungen, deren Satzung keine Aussage zum Umgang mit realisierten Umschichtungsgewinnen trifft, können (weiterhin) Umschichtungsgewinne zur Erfüllung des Stiftungszwecks nutzen; eine Satzungsänderung ist hierfür nicht erforderlich. Abweichenden Sichtweisen (z.B. „Umschichtungsgewinne dürfen nur zu 10% für den Stiftungszweck verwandt werden“ wird der Boden entzogen. </a:t>
            </a:r>
            <a:endParaRPr lang="de-DE" sz="1700" dirty="0"/>
          </a:p>
          <a:p>
            <a:endParaRPr lang="de-DE" sz="1700" dirty="0"/>
          </a:p>
        </p:txBody>
      </p:sp>
    </p:spTree>
    <p:extLst>
      <p:ext uri="{BB962C8B-B14F-4D97-AF65-F5344CB8AC3E}">
        <p14:creationId xmlns:p14="http://schemas.microsoft.com/office/powerpoint/2010/main" val="16857362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2ACE902-FC84-FD48-AF36-303990B79D3E}"/>
              </a:ext>
            </a:extLst>
          </p:cNvPr>
          <p:cNvSpPr>
            <a:spLocks noGrp="1"/>
          </p:cNvSpPr>
          <p:nvPr>
            <p:ph type="title"/>
          </p:nvPr>
        </p:nvSpPr>
        <p:spPr/>
        <p:txBody>
          <a:bodyPr/>
          <a:lstStyle/>
          <a:p>
            <a:endParaRPr lang="de-DE"/>
          </a:p>
        </p:txBody>
      </p:sp>
      <p:sp>
        <p:nvSpPr>
          <p:cNvPr id="3" name="Fußzeilenplatzhalter 2">
            <a:extLst>
              <a:ext uri="{FF2B5EF4-FFF2-40B4-BE49-F238E27FC236}">
                <a16:creationId xmlns:a16="http://schemas.microsoft.com/office/drawing/2014/main" xmlns="" id="{7C2787D6-9063-2AAC-645B-887475F066D7}"/>
              </a:ext>
            </a:extLst>
          </p:cNvPr>
          <p:cNvSpPr>
            <a:spLocks noGrp="1"/>
          </p:cNvSpPr>
          <p:nvPr>
            <p:ph type="ftr" sz="quarter" idx="11"/>
          </p:nvPr>
        </p:nvSpPr>
        <p:spPr/>
        <p:txBody>
          <a:bodyPr/>
          <a:lstStyle/>
          <a:p>
            <a:endParaRPr lang="de-DE" dirty="0"/>
          </a:p>
        </p:txBody>
      </p:sp>
      <p:sp>
        <p:nvSpPr>
          <p:cNvPr id="4" name="Textplatzhalter 3">
            <a:extLst>
              <a:ext uri="{FF2B5EF4-FFF2-40B4-BE49-F238E27FC236}">
                <a16:creationId xmlns:a16="http://schemas.microsoft.com/office/drawing/2014/main" xmlns="" id="{5ECBA9EB-856A-6424-BF06-7404CD010F5E}"/>
              </a:ext>
            </a:extLst>
          </p:cNvPr>
          <p:cNvSpPr>
            <a:spLocks noGrp="1"/>
          </p:cNvSpPr>
          <p:nvPr>
            <p:ph type="body" sz="quarter" idx="13"/>
          </p:nvPr>
        </p:nvSpPr>
        <p:spPr>
          <a:xfrm>
            <a:off x="554786" y="1641231"/>
            <a:ext cx="9525839" cy="5920032"/>
          </a:xfrm>
        </p:spPr>
        <p:txBody>
          <a:bodyPr/>
          <a:lstStyle/>
          <a:p>
            <a:pPr marL="0" indent="0">
              <a:buNone/>
            </a:pPr>
            <a:r>
              <a:rPr lang="de-DE" sz="1800" b="1" dirty="0">
                <a:solidFill>
                  <a:schemeClr val="accent2"/>
                </a:solidFill>
              </a:rPr>
              <a:t>Ausgewählte Aspekte der Satzungsgestaltung: Kapitalerhaltungskonzept </a:t>
            </a:r>
          </a:p>
          <a:p>
            <a:pPr marL="0" indent="0">
              <a:spcBef>
                <a:spcPts val="600"/>
              </a:spcBef>
              <a:buNone/>
            </a:pPr>
            <a:endParaRPr lang="de-DE" sz="1800" b="1" dirty="0">
              <a:latin typeface="+mn-lt"/>
            </a:endParaRPr>
          </a:p>
          <a:p>
            <a:pPr marL="0" indent="0">
              <a:spcBef>
                <a:spcPts val="600"/>
              </a:spcBef>
              <a:buNone/>
            </a:pPr>
            <a:r>
              <a:rPr lang="de-DE" sz="1800" dirty="0"/>
              <a:t>Das vereinheitlichte Stiftungszivilrecht trifft weiterhin keine Aussage dazu, wie das Grundstockvermögen einer rechtsfähigen Stiftung zu erhalten ist. </a:t>
            </a:r>
            <a:br>
              <a:rPr lang="de-DE" sz="1800" dirty="0"/>
            </a:br>
            <a:endParaRPr lang="de-DE" sz="1800" dirty="0"/>
          </a:p>
          <a:p>
            <a:pPr lvl="1">
              <a:spcBef>
                <a:spcPts val="600"/>
              </a:spcBef>
            </a:pPr>
            <a:r>
              <a:rPr lang="de-DE" sz="1800" dirty="0"/>
              <a:t>Weiterhin Raum für individuelle Regelung auf Ebene der Stiftungssatzung: gegenständlich vs. wertmäßig (real/nominal)</a:t>
            </a:r>
            <a:br>
              <a:rPr lang="de-DE" sz="1800" dirty="0"/>
            </a:br>
            <a:endParaRPr lang="de-DE" sz="1800" dirty="0"/>
          </a:p>
          <a:p>
            <a:pPr lvl="1">
              <a:spcBef>
                <a:spcPts val="600"/>
              </a:spcBef>
            </a:pPr>
            <a:r>
              <a:rPr lang="de-DE" sz="1800" dirty="0"/>
              <a:t>Auch weiterhin dürfte dann, wenn die Satzung keine Festlegung trifft, der nominale Werterhalt ausreichen </a:t>
            </a:r>
            <a:br>
              <a:rPr lang="de-DE" sz="1800" dirty="0"/>
            </a:br>
            <a:endParaRPr lang="de-DE" sz="1800" dirty="0"/>
          </a:p>
          <a:p>
            <a:pPr lvl="1">
              <a:spcBef>
                <a:spcPts val="600"/>
              </a:spcBef>
            </a:pPr>
            <a:r>
              <a:rPr lang="de-DE" sz="1800" dirty="0"/>
              <a:t>Die in Bayern vielfach vertretene Auffassung, dass „in Bayern der reale Kapitalerhalt gilt“, dürfte sich spätestens unter Geltung des vereinheitlichten Stiftungsrechts nicht mehr aufrecht erhalten lassen</a:t>
            </a:r>
            <a:br>
              <a:rPr lang="de-DE" sz="1800" dirty="0"/>
            </a:br>
            <a:endParaRPr lang="de-DE" sz="1800" dirty="0"/>
          </a:p>
          <a:p>
            <a:pPr lvl="1">
              <a:spcBef>
                <a:spcPts val="600"/>
              </a:spcBef>
            </a:pPr>
            <a:r>
              <a:rPr lang="de-DE" sz="1800" dirty="0"/>
              <a:t>Eindeutiger wäre allerdings die vom </a:t>
            </a:r>
            <a:r>
              <a:rPr lang="de-DE" sz="1800" dirty="0" err="1"/>
              <a:t>ProfE</a:t>
            </a:r>
            <a:r>
              <a:rPr lang="de-DE" sz="1800" dirty="0"/>
              <a:t> vorgeschlagene Formulierung gewesen „</a:t>
            </a:r>
            <a:r>
              <a:rPr lang="de-DE" sz="1800" i="1" dirty="0"/>
              <a:t>Über die Art und Weise der Vermögenserhaltung entscheiden die zuständigen Stiftungsorgane unter Berücksichtigung des Stifterwillens und der Erfordernisse des Stiftungszwecks nach pflichtgemäßem Ermessen.“ </a:t>
            </a:r>
            <a:endParaRPr lang="de-DE" sz="1800" dirty="0"/>
          </a:p>
          <a:p>
            <a:endParaRPr lang="de-DE" sz="1800" dirty="0"/>
          </a:p>
        </p:txBody>
      </p:sp>
    </p:spTree>
    <p:extLst>
      <p:ext uri="{BB962C8B-B14F-4D97-AF65-F5344CB8AC3E}">
        <p14:creationId xmlns:p14="http://schemas.microsoft.com/office/powerpoint/2010/main" val="1267399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959C456-21D7-197D-BFD3-AA35E735EA51}"/>
              </a:ext>
            </a:extLst>
          </p:cNvPr>
          <p:cNvSpPr>
            <a:spLocks noGrp="1"/>
          </p:cNvSpPr>
          <p:nvPr>
            <p:ph type="title"/>
          </p:nvPr>
        </p:nvSpPr>
        <p:spPr/>
        <p:txBody>
          <a:bodyPr/>
          <a:lstStyle/>
          <a:p>
            <a:endParaRPr lang="de-DE"/>
          </a:p>
        </p:txBody>
      </p:sp>
      <p:sp>
        <p:nvSpPr>
          <p:cNvPr id="3" name="Fußzeilenplatzhalter 2">
            <a:extLst>
              <a:ext uri="{FF2B5EF4-FFF2-40B4-BE49-F238E27FC236}">
                <a16:creationId xmlns:a16="http://schemas.microsoft.com/office/drawing/2014/main" xmlns="" id="{838E17A9-147D-2632-9A2C-E30AEFFB8ED3}"/>
              </a:ext>
            </a:extLst>
          </p:cNvPr>
          <p:cNvSpPr>
            <a:spLocks noGrp="1"/>
          </p:cNvSpPr>
          <p:nvPr>
            <p:ph type="ftr" sz="quarter" idx="11"/>
          </p:nvPr>
        </p:nvSpPr>
        <p:spPr/>
        <p:txBody>
          <a:bodyPr/>
          <a:lstStyle/>
          <a:p>
            <a:endParaRPr lang="de-DE" dirty="0"/>
          </a:p>
        </p:txBody>
      </p:sp>
      <p:sp>
        <p:nvSpPr>
          <p:cNvPr id="4" name="Textplatzhalter 3">
            <a:extLst>
              <a:ext uri="{FF2B5EF4-FFF2-40B4-BE49-F238E27FC236}">
                <a16:creationId xmlns:a16="http://schemas.microsoft.com/office/drawing/2014/main" xmlns="" id="{91B720EC-39C9-6288-563A-AEFBEF207130}"/>
              </a:ext>
            </a:extLst>
          </p:cNvPr>
          <p:cNvSpPr>
            <a:spLocks noGrp="1"/>
          </p:cNvSpPr>
          <p:nvPr>
            <p:ph type="body" sz="quarter" idx="13"/>
          </p:nvPr>
        </p:nvSpPr>
        <p:spPr>
          <a:xfrm>
            <a:off x="554786" y="1606061"/>
            <a:ext cx="9525839" cy="5955201"/>
          </a:xfrm>
        </p:spPr>
        <p:txBody>
          <a:bodyPr/>
          <a:lstStyle/>
          <a:p>
            <a:pPr marL="0" indent="0">
              <a:buNone/>
            </a:pPr>
            <a:r>
              <a:rPr lang="de-DE" sz="1800" b="1" dirty="0">
                <a:solidFill>
                  <a:schemeClr val="accent2"/>
                </a:solidFill>
              </a:rPr>
              <a:t>Ausgewählte Aspekte der Satzungsgestaltung: Organe</a:t>
            </a:r>
          </a:p>
          <a:p>
            <a:pPr marL="0" indent="0">
              <a:spcBef>
                <a:spcPts val="600"/>
              </a:spcBef>
              <a:buNone/>
            </a:pPr>
            <a:endParaRPr lang="de-DE" sz="1800" b="1" dirty="0"/>
          </a:p>
          <a:p>
            <a:pPr marL="0" indent="0">
              <a:spcBef>
                <a:spcPts val="600"/>
              </a:spcBef>
              <a:buNone/>
            </a:pPr>
            <a:r>
              <a:rPr lang="de-DE" sz="1800" b="1" dirty="0"/>
              <a:t>Verändertes Haftungsregime für Stiftungsorgane</a:t>
            </a:r>
            <a:br>
              <a:rPr lang="de-DE" sz="1800" b="1" dirty="0"/>
            </a:br>
            <a:endParaRPr lang="de-DE" sz="1800" b="1" dirty="0"/>
          </a:p>
          <a:p>
            <a:pPr lvl="1">
              <a:spcBef>
                <a:spcPts val="600"/>
              </a:spcBef>
            </a:pPr>
            <a:r>
              <a:rPr lang="de-DE" sz="1800" dirty="0"/>
              <a:t>§ 84a Abs. 2 BGB-neu Einfügung der </a:t>
            </a:r>
            <a:r>
              <a:rPr lang="de-DE" sz="1800" i="1" dirty="0" err="1">
                <a:solidFill>
                  <a:srgbClr val="FF0000"/>
                </a:solidFill>
              </a:rPr>
              <a:t>business</a:t>
            </a:r>
            <a:r>
              <a:rPr lang="de-DE" sz="1800" i="1" dirty="0">
                <a:solidFill>
                  <a:srgbClr val="FF0000"/>
                </a:solidFill>
              </a:rPr>
              <a:t> </a:t>
            </a:r>
            <a:r>
              <a:rPr lang="de-DE" sz="1800" i="1" dirty="0" err="1">
                <a:solidFill>
                  <a:srgbClr val="FF0000"/>
                </a:solidFill>
              </a:rPr>
              <a:t>judgement</a:t>
            </a:r>
            <a:r>
              <a:rPr lang="de-DE" sz="1800" i="1" dirty="0">
                <a:solidFill>
                  <a:srgbClr val="FF0000"/>
                </a:solidFill>
              </a:rPr>
              <a:t> </a:t>
            </a:r>
            <a:r>
              <a:rPr lang="de-DE" sz="1800" i="1" dirty="0" err="1">
                <a:solidFill>
                  <a:srgbClr val="FF0000"/>
                </a:solidFill>
              </a:rPr>
              <a:t>rule</a:t>
            </a:r>
            <a:r>
              <a:rPr lang="de-DE" sz="1800" i="1" dirty="0">
                <a:solidFill>
                  <a:srgbClr val="FF0000"/>
                </a:solidFill>
              </a:rPr>
              <a:t> </a:t>
            </a:r>
            <a:r>
              <a:rPr lang="de-DE" sz="1800" dirty="0"/>
              <a:t>(= haftungsfreier Ermessensspielraum der GF-Organe bei Entscheidungen unter Unsicherheit (betrifft v.a. Anlageentscheidungen) </a:t>
            </a:r>
            <a:r>
              <a:rPr lang="de-DE" sz="1800" dirty="0">
                <a:sym typeface="Wingdings" panose="05000000000000000000" pitchFamily="2" charset="2"/>
              </a:rPr>
              <a:t> Beschreibung </a:t>
            </a:r>
            <a:r>
              <a:rPr lang="de-DE" sz="1800" dirty="0"/>
              <a:t>der Organpflichten (Sorgfalt eines ordentlichen Geschäftsführers, Beachtung gesetzlicher und satzungsgemäßer Vorgaben, Handeln subjektiv zum Wohle der Stiftung, Freisein von Interessenkollisionen, angemessene Informationsgrundlagen). Achtung Beweislastverteilung: „</a:t>
            </a:r>
            <a:r>
              <a:rPr lang="de-DE" sz="1800" i="1" dirty="0"/>
              <a:t>Eine Pflichtverletzung liegt nicht vor, wenn das Organ (…)“. </a:t>
            </a:r>
            <a:br>
              <a:rPr lang="de-DE" sz="1800" i="1" dirty="0"/>
            </a:br>
            <a:endParaRPr lang="de-DE" sz="1800" dirty="0"/>
          </a:p>
          <a:p>
            <a:pPr lvl="1">
              <a:spcBef>
                <a:spcPts val="600"/>
              </a:spcBef>
            </a:pPr>
            <a:r>
              <a:rPr lang="de-DE" sz="1800" dirty="0"/>
              <a:t>§ 84a Abs. 1 S. 3 BGB-neu: „</a:t>
            </a:r>
            <a:r>
              <a:rPr lang="de-DE" sz="1800" i="1" dirty="0"/>
              <a:t>Durch die Satzung kann (…) insbesondere auch die Haftung für Pflichtverletzungen von Organmitgliedern beschränkt werden.“ </a:t>
            </a:r>
            <a:r>
              <a:rPr lang="de-DE" sz="1800" dirty="0"/>
              <a:t>Regelung löst die bislang umstrittene Frage, ob die Haftung vergüteter Organmitglieder auf Vorsatz/grobe Fahrlässigkeit beschränkt werden kann. Ggf. bei Satzungsgestaltung nutzen. </a:t>
            </a:r>
            <a:br>
              <a:rPr lang="de-DE" sz="1800" dirty="0"/>
            </a:br>
            <a:endParaRPr lang="de-DE" sz="1800" i="1" dirty="0"/>
          </a:p>
          <a:p>
            <a:pPr lvl="1">
              <a:spcBef>
                <a:spcPts val="600"/>
              </a:spcBef>
            </a:pPr>
            <a:r>
              <a:rPr lang="de-DE" sz="1800" dirty="0"/>
              <a:t>§ 84a Abs. 3 S 2 BGB-neu: </a:t>
            </a:r>
            <a:r>
              <a:rPr lang="de-DE" sz="1800" i="1" dirty="0"/>
              <a:t>„Durch die Satzung kann die Anwendbarkeit des § 31a beschränkt oder ausgeschlossen werden.“ </a:t>
            </a:r>
            <a:r>
              <a:rPr lang="de-DE" sz="1800" dirty="0"/>
              <a:t>Regelung erlaubt verschärfte Haftung ehrenamtlicher Organmitglieder. Ggf. zum Vorteil der Stiftung nutzen, Haftungsrisiko mittels D&amp;O absichern </a:t>
            </a:r>
          </a:p>
          <a:p>
            <a:endParaRPr lang="de-DE" sz="1800" dirty="0"/>
          </a:p>
        </p:txBody>
      </p:sp>
    </p:spTree>
    <p:extLst>
      <p:ext uri="{BB962C8B-B14F-4D97-AF65-F5344CB8AC3E}">
        <p14:creationId xmlns:p14="http://schemas.microsoft.com/office/powerpoint/2010/main" val="387806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32A17DE-16F3-741D-A274-5C372F29D162}"/>
              </a:ext>
            </a:extLst>
          </p:cNvPr>
          <p:cNvSpPr>
            <a:spLocks noGrp="1"/>
          </p:cNvSpPr>
          <p:nvPr>
            <p:ph type="title"/>
          </p:nvPr>
        </p:nvSpPr>
        <p:spPr/>
        <p:txBody>
          <a:bodyPr/>
          <a:lstStyle/>
          <a:p>
            <a:endParaRPr lang="de-DE" sz="1600"/>
          </a:p>
        </p:txBody>
      </p:sp>
      <p:sp>
        <p:nvSpPr>
          <p:cNvPr id="3" name="Fußzeilenplatzhalter 2">
            <a:extLst>
              <a:ext uri="{FF2B5EF4-FFF2-40B4-BE49-F238E27FC236}">
                <a16:creationId xmlns:a16="http://schemas.microsoft.com/office/drawing/2014/main" xmlns="" id="{CBE6B050-D9E6-2E33-56C2-1E4BFCB2C8CB}"/>
              </a:ext>
            </a:extLst>
          </p:cNvPr>
          <p:cNvSpPr>
            <a:spLocks noGrp="1"/>
          </p:cNvSpPr>
          <p:nvPr>
            <p:ph type="ftr" sz="quarter" idx="11"/>
          </p:nvPr>
        </p:nvSpPr>
        <p:spPr/>
        <p:txBody>
          <a:bodyPr/>
          <a:lstStyle/>
          <a:p>
            <a:endParaRPr lang="de-DE" sz="1600" dirty="0"/>
          </a:p>
        </p:txBody>
      </p:sp>
      <p:sp>
        <p:nvSpPr>
          <p:cNvPr id="4" name="Textplatzhalter 3">
            <a:extLst>
              <a:ext uri="{FF2B5EF4-FFF2-40B4-BE49-F238E27FC236}">
                <a16:creationId xmlns:a16="http://schemas.microsoft.com/office/drawing/2014/main" xmlns="" id="{73D55C43-5B2E-4091-F7F6-802117954D01}"/>
              </a:ext>
            </a:extLst>
          </p:cNvPr>
          <p:cNvSpPr>
            <a:spLocks noGrp="1"/>
          </p:cNvSpPr>
          <p:nvPr>
            <p:ph type="body" sz="quarter" idx="13"/>
          </p:nvPr>
        </p:nvSpPr>
        <p:spPr>
          <a:xfrm>
            <a:off x="554786" y="1406769"/>
            <a:ext cx="9525839" cy="6002215"/>
          </a:xfrm>
        </p:spPr>
        <p:txBody>
          <a:bodyPr/>
          <a:lstStyle/>
          <a:p>
            <a:pPr marL="0" indent="0">
              <a:buNone/>
            </a:pPr>
            <a:r>
              <a:rPr lang="de-DE" sz="1600" b="1" dirty="0">
                <a:solidFill>
                  <a:schemeClr val="accent2"/>
                </a:solidFill>
              </a:rPr>
              <a:t>Ausgewählte Aspekte der Satzungsgestaltung: Organe</a:t>
            </a:r>
          </a:p>
          <a:p>
            <a:pPr marL="0" indent="-7938">
              <a:spcBef>
                <a:spcPts val="600"/>
              </a:spcBef>
              <a:buNone/>
            </a:pPr>
            <a:r>
              <a:rPr lang="de-DE" sz="1600" b="1" dirty="0"/>
              <a:t>Vertretungsregelungen für Stiftungsorgane</a:t>
            </a:r>
          </a:p>
          <a:p>
            <a:pPr lvl="1">
              <a:spcBef>
                <a:spcPts val="600"/>
              </a:spcBef>
            </a:pPr>
            <a:r>
              <a:rPr lang="de-DE" sz="1600" dirty="0">
                <a:latin typeface="+mn-lt"/>
              </a:rPr>
              <a:t>§ 84 Abs. 3 BGB-neu: Durch Satzung kann von gesetzlichen Vertretungsregeln einschl. des </a:t>
            </a:r>
            <a:r>
              <a:rPr lang="de-DE" sz="1600" b="1" dirty="0">
                <a:latin typeface="+mn-lt"/>
              </a:rPr>
              <a:t>Umfangs der Vertretungsmacht </a:t>
            </a:r>
            <a:r>
              <a:rPr lang="de-DE" sz="1600" dirty="0">
                <a:latin typeface="+mn-lt"/>
              </a:rPr>
              <a:t>abgewichen werden. Hierzu beachte </a:t>
            </a:r>
            <a:r>
              <a:rPr lang="de-DE" sz="1600" b="1" dirty="0">
                <a:latin typeface="+mn-lt"/>
                <a:sym typeface="Wingdings" panose="05000000000000000000" pitchFamily="2" charset="2"/>
              </a:rPr>
              <a:t>geänderte BGH-Rechtsprechung</a:t>
            </a:r>
            <a:r>
              <a:rPr lang="de-DE" sz="1600" dirty="0">
                <a:latin typeface="+mn-lt"/>
                <a:sym typeface="Wingdings" panose="05000000000000000000" pitchFamily="2" charset="2"/>
              </a:rPr>
              <a:t>: </a:t>
            </a:r>
            <a:r>
              <a:rPr lang="de-DE" sz="1600" dirty="0">
                <a:sym typeface="Wingdings" panose="05000000000000000000" pitchFamily="2" charset="2"/>
              </a:rPr>
              <a:t>BGH-Urteil v. 15.4.2021, </a:t>
            </a:r>
            <a:r>
              <a:rPr lang="de-DE" sz="1600" dirty="0" err="1">
                <a:sym typeface="Wingdings" panose="05000000000000000000" pitchFamily="2" charset="2"/>
              </a:rPr>
              <a:t>Az</a:t>
            </a:r>
            <a:r>
              <a:rPr lang="de-DE" sz="1600" dirty="0">
                <a:sym typeface="Wingdings" panose="05000000000000000000" pitchFamily="2" charset="2"/>
              </a:rPr>
              <a:t> III ZR 139/20): </a:t>
            </a:r>
            <a:r>
              <a:rPr lang="de-DE" sz="1600" b="1" dirty="0">
                <a:sym typeface="Wingdings" panose="05000000000000000000" pitchFamily="2" charset="2"/>
              </a:rPr>
              <a:t>Keine generelle Beschränkung der Vertretungsmacht des Stiftungsvorstands durch den Stiftungszweck, sondern nurmehr aufgrund expliziter Satzungsbestimmung</a:t>
            </a:r>
            <a:r>
              <a:rPr lang="de-DE" sz="1600" dirty="0">
                <a:sym typeface="Wingdings" panose="05000000000000000000" pitchFamily="2" charset="2"/>
              </a:rPr>
              <a:t>.  </a:t>
            </a:r>
            <a:r>
              <a:rPr lang="de-DE" sz="1600" dirty="0">
                <a:latin typeface="+mn-lt"/>
              </a:rPr>
              <a:t> </a:t>
            </a:r>
            <a:r>
              <a:rPr lang="de-DE" sz="1600" dirty="0">
                <a:latin typeface="+mn-lt"/>
                <a:sym typeface="Wingdings" panose="05000000000000000000" pitchFamily="2" charset="2"/>
              </a:rPr>
              <a:t>Beschränkung der Vertretungsbefugnis durch Stiftungszweck in Satzung aufnehmen? </a:t>
            </a:r>
            <a:r>
              <a:rPr lang="de-DE" sz="1600" dirty="0">
                <a:sym typeface="Wingdings" panose="05000000000000000000" pitchFamily="2" charset="2"/>
              </a:rPr>
              <a:t>m.E. sorgfältig abzuwägen</a:t>
            </a:r>
            <a:r>
              <a:rPr lang="de-DE" sz="1600" dirty="0">
                <a:latin typeface="+mn-lt"/>
                <a:sym typeface="Wingdings" panose="05000000000000000000" pitchFamily="2" charset="2"/>
              </a:rPr>
              <a:t>, da potentiell große Haftungsrisiken der Organe („falsus </a:t>
            </a:r>
            <a:r>
              <a:rPr lang="de-DE" sz="1600" dirty="0" err="1">
                <a:latin typeface="+mn-lt"/>
                <a:sym typeface="Wingdings" panose="05000000000000000000" pitchFamily="2" charset="2"/>
              </a:rPr>
              <a:t>procurator</a:t>
            </a:r>
            <a:r>
              <a:rPr lang="de-DE" sz="1600" dirty="0">
                <a:latin typeface="+mn-lt"/>
                <a:sym typeface="Wingdings" panose="05000000000000000000" pitchFamily="2" charset="2"/>
              </a:rPr>
              <a:t>“)</a:t>
            </a:r>
          </a:p>
          <a:p>
            <a:pPr lvl="1">
              <a:spcBef>
                <a:spcPts val="600"/>
              </a:spcBef>
            </a:pPr>
            <a:r>
              <a:rPr lang="de-DE" sz="1600" dirty="0">
                <a:latin typeface="+mn-lt"/>
              </a:rPr>
              <a:t>Praxisproblem der </a:t>
            </a:r>
            <a:r>
              <a:rPr lang="de-DE" sz="1600" b="1" dirty="0">
                <a:latin typeface="+mn-lt"/>
              </a:rPr>
              <a:t>ordnungsgemäßen Besetzung des Vorstands</a:t>
            </a:r>
            <a:r>
              <a:rPr lang="de-DE" sz="1600" dirty="0">
                <a:latin typeface="+mn-lt"/>
              </a:rPr>
              <a:t>: Oft </a:t>
            </a:r>
            <a:r>
              <a:rPr lang="de-DE" sz="1600" dirty="0"/>
              <a:t>lassen Stiftungssatzungen bzgl. Personenzahl einen Spielraum („mindestens drei und höchstens fünf Mitglieder“). Scheidet ein Mitglied aus, kann die Frage entstehen, ob der Vorstand noch ordnungsgemäß besetzt ist, oder „wiederaufgefüllt“ werden muss</a:t>
            </a:r>
          </a:p>
          <a:p>
            <a:pPr lvl="2">
              <a:spcBef>
                <a:spcPts val="600"/>
              </a:spcBef>
            </a:pPr>
            <a:r>
              <a:rPr lang="de-DE" sz="1600" b="1" dirty="0">
                <a:latin typeface="+mn-lt"/>
              </a:rPr>
              <a:t>Mit Unterschreiten der Mindestzahl</a:t>
            </a:r>
            <a:r>
              <a:rPr lang="de-DE" sz="1600" dirty="0">
                <a:latin typeface="+mn-lt"/>
              </a:rPr>
              <a:t>: Ergänzung erforderlich; ansonsten Verstoß gegen Satzungsbestimmung  </a:t>
            </a:r>
          </a:p>
          <a:p>
            <a:pPr lvl="2">
              <a:spcBef>
                <a:spcPts val="600"/>
              </a:spcBef>
            </a:pPr>
            <a:r>
              <a:rPr lang="de-DE" sz="1600" b="1" dirty="0">
                <a:latin typeface="+mn-lt"/>
              </a:rPr>
              <a:t>Ohne Unterschreiten der Mindestzahl</a:t>
            </a:r>
            <a:r>
              <a:rPr lang="de-DE" sz="1600" dirty="0">
                <a:latin typeface="+mn-lt"/>
              </a:rPr>
              <a:t>: Hier könnte die Frage aufgeworfen werden, ob der Vorstand zunächst wieder auf die vorherige tatsächliche Personenzahl aufgefüllt werden muss, um dann ggf. zu beschließen, dass er zukünftig mit der verminderten Personenzahl weiter arbeiten will. Der vorherigen faktischen Personenzahl dürfte hier keine normative Bedeutung in dem Sinne zukommen, dass das Ausscheiden eines Vorstands zu einer zwangsläufig auszufüllenden Vakanz führt. </a:t>
            </a:r>
            <a:r>
              <a:rPr lang="de-DE" sz="1600" b="1" dirty="0">
                <a:latin typeface="+mn-lt"/>
              </a:rPr>
              <a:t>Empfehlung:</a:t>
            </a:r>
            <a:r>
              <a:rPr lang="de-DE" sz="1600" dirty="0">
                <a:latin typeface="+mn-lt"/>
              </a:rPr>
              <a:t> klarstellende Formulierung in der Stiftungssatzung, z.B. </a:t>
            </a:r>
            <a:r>
              <a:rPr lang="de-DE" sz="1600" dirty="0"/>
              <a:t>„</a:t>
            </a:r>
            <a:r>
              <a:rPr lang="de-DE" sz="1600" i="1" dirty="0"/>
              <a:t>Im Falle des vorzeitigen Ausscheidens eines Vorstandsmitglieds muss eine unverzügliche Nachbesetzung nur dann erfolgen, wenn der Vorstand aus weniger als drei Mitglieder besteht</a:t>
            </a:r>
            <a:r>
              <a:rPr lang="de-DE" sz="1600" dirty="0"/>
              <a:t>.“</a:t>
            </a:r>
            <a:endParaRPr lang="de-DE" sz="1600" dirty="0">
              <a:latin typeface="+mn-lt"/>
            </a:endParaRPr>
          </a:p>
        </p:txBody>
      </p:sp>
    </p:spTree>
    <p:extLst>
      <p:ext uri="{BB962C8B-B14F-4D97-AF65-F5344CB8AC3E}">
        <p14:creationId xmlns:p14="http://schemas.microsoft.com/office/powerpoint/2010/main" val="33615274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D4A4534-46AE-82B6-BCAA-7EA8F5781200}"/>
              </a:ext>
            </a:extLst>
          </p:cNvPr>
          <p:cNvSpPr>
            <a:spLocks noGrp="1"/>
          </p:cNvSpPr>
          <p:nvPr>
            <p:ph type="title"/>
          </p:nvPr>
        </p:nvSpPr>
        <p:spPr/>
        <p:txBody>
          <a:bodyPr/>
          <a:lstStyle/>
          <a:p>
            <a:endParaRPr lang="de-DE" sz="1600"/>
          </a:p>
        </p:txBody>
      </p:sp>
      <p:sp>
        <p:nvSpPr>
          <p:cNvPr id="3" name="Fußzeilenplatzhalter 2">
            <a:extLst>
              <a:ext uri="{FF2B5EF4-FFF2-40B4-BE49-F238E27FC236}">
                <a16:creationId xmlns:a16="http://schemas.microsoft.com/office/drawing/2014/main" xmlns="" id="{166DE05D-7A3B-E8E8-C7BC-4CE6C71A8D13}"/>
              </a:ext>
            </a:extLst>
          </p:cNvPr>
          <p:cNvSpPr>
            <a:spLocks noGrp="1"/>
          </p:cNvSpPr>
          <p:nvPr>
            <p:ph type="ftr" sz="quarter" idx="11"/>
          </p:nvPr>
        </p:nvSpPr>
        <p:spPr/>
        <p:txBody>
          <a:bodyPr/>
          <a:lstStyle/>
          <a:p>
            <a:r>
              <a:rPr lang="de-DE" sz="1600" dirty="0"/>
              <a:t>Präsentationsname, Einzeilig, Maximal 50 Zeichen</a:t>
            </a:r>
          </a:p>
        </p:txBody>
      </p:sp>
      <p:sp>
        <p:nvSpPr>
          <p:cNvPr id="4" name="Textplatzhalter 3">
            <a:extLst>
              <a:ext uri="{FF2B5EF4-FFF2-40B4-BE49-F238E27FC236}">
                <a16:creationId xmlns:a16="http://schemas.microsoft.com/office/drawing/2014/main" xmlns="" id="{A7EA0151-B3B1-AC0B-D452-81BD1E356BD3}"/>
              </a:ext>
            </a:extLst>
          </p:cNvPr>
          <p:cNvSpPr>
            <a:spLocks noGrp="1"/>
          </p:cNvSpPr>
          <p:nvPr>
            <p:ph type="body" sz="quarter" idx="13"/>
          </p:nvPr>
        </p:nvSpPr>
        <p:spPr>
          <a:xfrm>
            <a:off x="554786" y="1641231"/>
            <a:ext cx="9433276" cy="5673969"/>
          </a:xfrm>
        </p:spPr>
        <p:txBody>
          <a:bodyPr/>
          <a:lstStyle/>
          <a:p>
            <a:pPr marL="0" indent="0">
              <a:buNone/>
            </a:pPr>
            <a:r>
              <a:rPr lang="de-DE" sz="1700" b="1" dirty="0">
                <a:solidFill>
                  <a:schemeClr val="accent2"/>
                </a:solidFill>
              </a:rPr>
              <a:t>Ausgewählte Aspekte der Satzungsgestaltung: Satzungsänderungen durch Organe</a:t>
            </a:r>
          </a:p>
          <a:p>
            <a:pPr marL="0" indent="0">
              <a:spcBef>
                <a:spcPts val="600"/>
              </a:spcBef>
              <a:buNone/>
            </a:pPr>
            <a:endParaRPr lang="de-DE" sz="1700" b="1" dirty="0">
              <a:latin typeface="+mn-lt"/>
            </a:endParaRPr>
          </a:p>
          <a:p>
            <a:pPr marL="0" indent="0">
              <a:spcBef>
                <a:spcPts val="600"/>
              </a:spcBef>
              <a:buNone/>
            </a:pPr>
            <a:r>
              <a:rPr lang="de-DE" sz="1700" b="1" dirty="0">
                <a:latin typeface="+mn-lt"/>
              </a:rPr>
              <a:t>Ausschluss oder Beschränkung von Satzungsänderungen gemäß § 85 Abs. 4 S. 1 BGB-neu</a:t>
            </a:r>
            <a:br>
              <a:rPr lang="de-DE" sz="1700" b="1" dirty="0">
                <a:latin typeface="+mn-lt"/>
              </a:rPr>
            </a:br>
            <a:endParaRPr lang="de-DE" sz="1700" b="1" dirty="0">
              <a:latin typeface="+mn-lt"/>
            </a:endParaRPr>
          </a:p>
          <a:p>
            <a:pPr lvl="1">
              <a:spcBef>
                <a:spcPts val="600"/>
              </a:spcBef>
            </a:pPr>
            <a:r>
              <a:rPr lang="de-DE" sz="1700" b="0" dirty="0">
                <a:latin typeface="+mn-lt"/>
              </a:rPr>
              <a:t>Satzungsänderungen, die nach § 85 Abs. 1 bis 3 BGB-neu zulässig wären, können kraft abweichender Satzungsregelung ausgeschlossen oder beschränkt werden. </a:t>
            </a:r>
            <a:r>
              <a:rPr lang="de-DE" sz="1700" b="0" dirty="0">
                <a:latin typeface="+mn-lt"/>
                <a:sym typeface="Wingdings" panose="05000000000000000000" pitchFamily="2" charset="2"/>
              </a:rPr>
              <a:t> Empfehlenswert, explizit in der Satzung festzulegen, wenn bestimmte Änderungen an der Stiftung ausgeschlossen werden sollen</a:t>
            </a:r>
            <a:br>
              <a:rPr lang="de-DE" sz="1700" b="0" dirty="0">
                <a:latin typeface="+mn-lt"/>
                <a:sym typeface="Wingdings" panose="05000000000000000000" pitchFamily="2" charset="2"/>
              </a:rPr>
            </a:br>
            <a:endParaRPr lang="de-DE" sz="1700" b="0" dirty="0">
              <a:latin typeface="+mn-lt"/>
            </a:endParaRPr>
          </a:p>
          <a:p>
            <a:pPr lvl="1">
              <a:spcBef>
                <a:spcPts val="600"/>
              </a:spcBef>
            </a:pPr>
            <a:r>
              <a:rPr lang="de-DE" sz="1700" dirty="0">
                <a:sym typeface="Wingdings" panose="05000000000000000000" pitchFamily="2" charset="2"/>
              </a:rPr>
              <a:t>Nach § 85 Abs. 2 BGB-neu dürfen „prägende Bestimmungen“ nur im Falle </a:t>
            </a:r>
            <a:r>
              <a:rPr lang="de-DE" sz="1700" dirty="0" err="1">
                <a:sym typeface="Wingdings" panose="05000000000000000000" pitchFamily="2" charset="2"/>
              </a:rPr>
              <a:t>wÄdV</a:t>
            </a:r>
            <a:r>
              <a:rPr lang="de-DE" sz="1700" dirty="0">
                <a:sym typeface="Wingdings" panose="05000000000000000000" pitchFamily="2" charset="2"/>
              </a:rPr>
              <a:t> verändert werden.  </a:t>
            </a:r>
            <a:r>
              <a:rPr lang="de-DE" sz="1700" b="0" dirty="0">
                <a:latin typeface="+mn-lt"/>
                <a:sym typeface="Wingdings" panose="05000000000000000000" pitchFamily="2" charset="2"/>
              </a:rPr>
              <a:t>Empfehlenswert, in der Satzung explizit zu dokumentieren, welche Satzungsbestimmungen </a:t>
            </a:r>
            <a:r>
              <a:rPr lang="de-DE" sz="1700" b="0" u="sng" dirty="0">
                <a:latin typeface="+mn-lt"/>
                <a:sym typeface="Wingdings" panose="05000000000000000000" pitchFamily="2" charset="2"/>
              </a:rPr>
              <a:t>aus Sicht des Stifters/der Stifterin prägend</a:t>
            </a:r>
            <a:r>
              <a:rPr lang="de-DE" sz="1700" b="0" dirty="0">
                <a:latin typeface="+mn-lt"/>
                <a:sym typeface="Wingdings" panose="05000000000000000000" pitchFamily="2" charset="2"/>
              </a:rPr>
              <a:t> sind, und welche nicht; dies kann im Einzelfall von den nach § 85 Abs. 2 S. 2 BGB-neu als „regelmäßig prägend“ genannten Bestimmungen durchaus abweichen. Bsp</a:t>
            </a:r>
            <a:r>
              <a:rPr lang="de-DE" sz="1700" dirty="0">
                <a:sym typeface="Wingdings" panose="05000000000000000000" pitchFamily="2" charset="2"/>
              </a:rPr>
              <a:t>. „Art und Weise der Zweckerfüllung“ soll aus Stiftersicht häufig zukunftsoffen ausgestaltet sein</a:t>
            </a:r>
            <a:br>
              <a:rPr lang="de-DE" sz="1700" dirty="0">
                <a:sym typeface="Wingdings" panose="05000000000000000000" pitchFamily="2" charset="2"/>
              </a:rPr>
            </a:br>
            <a:endParaRPr lang="de-DE" sz="1700" b="0" dirty="0">
              <a:latin typeface="+mn-lt"/>
              <a:sym typeface="Wingdings" panose="05000000000000000000" pitchFamily="2" charset="2"/>
            </a:endParaRPr>
          </a:p>
          <a:p>
            <a:pPr lvl="1">
              <a:spcBef>
                <a:spcPts val="600"/>
              </a:spcBef>
            </a:pPr>
            <a:r>
              <a:rPr lang="de-DE" sz="1700" dirty="0">
                <a:sym typeface="Wingdings" panose="05000000000000000000" pitchFamily="2" charset="2"/>
              </a:rPr>
              <a:t>Umgekehrt können aus Stiftersicht Bestimmungen „prägend“ sein, die in § 85 Abs. 2 S. 2 BGB nicht genannt sind. Fraglich z.B., ob die Einführung einer Vergütung des bislang satzungsgemäß ehrenamtlichen Vorstands eine „wesentliche Veränderung der Gestaltung der Stiftung“ darstellt (so etwa </a:t>
            </a:r>
            <a:r>
              <a:rPr lang="de-DE" sz="1700" dirty="0"/>
              <a:t>OVG Schleswig Urteil vom 21.3.2019 3 LB 1/17 / BVerwG Urteil vom 4.11.2019)</a:t>
            </a:r>
            <a:endParaRPr lang="de-DE" sz="1700" dirty="0">
              <a:sym typeface="Wingdings" panose="05000000000000000000" pitchFamily="2" charset="2"/>
            </a:endParaRPr>
          </a:p>
        </p:txBody>
      </p:sp>
    </p:spTree>
    <p:extLst>
      <p:ext uri="{BB962C8B-B14F-4D97-AF65-F5344CB8AC3E}">
        <p14:creationId xmlns:p14="http://schemas.microsoft.com/office/powerpoint/2010/main" val="2043368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02609D9-CF2C-4DFB-A07A-305117C176E6}"/>
              </a:ext>
            </a:extLst>
          </p:cNvPr>
          <p:cNvSpPr>
            <a:spLocks noGrp="1"/>
          </p:cNvSpPr>
          <p:nvPr>
            <p:ph type="title"/>
          </p:nvPr>
        </p:nvSpPr>
        <p:spPr/>
        <p:txBody>
          <a:bodyPr/>
          <a:lstStyle/>
          <a:p>
            <a:endParaRPr lang="de-DE"/>
          </a:p>
        </p:txBody>
      </p:sp>
      <p:sp>
        <p:nvSpPr>
          <p:cNvPr id="3" name="Fußzeilenplatzhalter 2">
            <a:extLst>
              <a:ext uri="{FF2B5EF4-FFF2-40B4-BE49-F238E27FC236}">
                <a16:creationId xmlns:a16="http://schemas.microsoft.com/office/drawing/2014/main" xmlns="" id="{9921B755-8C36-CAFC-DA72-9CBB4694B9F4}"/>
              </a:ext>
            </a:extLst>
          </p:cNvPr>
          <p:cNvSpPr>
            <a:spLocks noGrp="1"/>
          </p:cNvSpPr>
          <p:nvPr>
            <p:ph type="ftr" sz="quarter" idx="11"/>
          </p:nvPr>
        </p:nvSpPr>
        <p:spPr/>
        <p:txBody>
          <a:bodyPr/>
          <a:lstStyle/>
          <a:p>
            <a:r>
              <a:rPr lang="de-DE"/>
              <a:t>Präsentationsname, Einzeilig, Maximal 50 Zeichen</a:t>
            </a:r>
          </a:p>
        </p:txBody>
      </p:sp>
      <p:sp>
        <p:nvSpPr>
          <p:cNvPr id="4" name="Textplatzhalter 3">
            <a:extLst>
              <a:ext uri="{FF2B5EF4-FFF2-40B4-BE49-F238E27FC236}">
                <a16:creationId xmlns:a16="http://schemas.microsoft.com/office/drawing/2014/main" xmlns="" id="{51CD3F69-39E6-EC3B-D666-5901236D9761}"/>
              </a:ext>
            </a:extLst>
          </p:cNvPr>
          <p:cNvSpPr>
            <a:spLocks noGrp="1"/>
          </p:cNvSpPr>
          <p:nvPr>
            <p:ph type="body" sz="quarter" idx="13"/>
          </p:nvPr>
        </p:nvSpPr>
        <p:spPr>
          <a:xfrm>
            <a:off x="554786" y="1465385"/>
            <a:ext cx="9327768" cy="5133219"/>
          </a:xfrm>
        </p:spPr>
        <p:txBody>
          <a:bodyPr/>
          <a:lstStyle/>
          <a:p>
            <a:r>
              <a:rPr lang="de-DE" sz="2400" dirty="0">
                <a:solidFill>
                  <a:srgbClr val="FF0000"/>
                </a:solidFill>
              </a:rPr>
              <a:t>Gesetzliche Entwicklung</a:t>
            </a:r>
          </a:p>
          <a:p>
            <a:endParaRPr lang="de-DE" sz="2400" dirty="0">
              <a:solidFill>
                <a:srgbClr val="FF0000"/>
              </a:solidFill>
            </a:endParaRPr>
          </a:p>
          <a:p>
            <a:r>
              <a:rPr lang="de-DE" sz="2400" dirty="0"/>
              <a:t>BGB: Inkrafttreten 1900</a:t>
            </a:r>
            <a:br>
              <a:rPr lang="de-DE" sz="2400" dirty="0"/>
            </a:br>
            <a:r>
              <a:rPr lang="de-DE" sz="2400" dirty="0"/>
              <a:t/>
            </a:r>
            <a:br>
              <a:rPr lang="de-DE" sz="2400" dirty="0"/>
            </a:br>
            <a:r>
              <a:rPr lang="de-DE" sz="2400" dirty="0"/>
              <a:t>im Wesentlichen zivilrechtliche Regelungen im BGB zu Stiftungen</a:t>
            </a:r>
          </a:p>
          <a:p>
            <a:endParaRPr lang="de-DE" sz="2400" dirty="0"/>
          </a:p>
          <a:p>
            <a:endParaRPr lang="de-DE" sz="2400" dirty="0"/>
          </a:p>
          <a:p>
            <a:r>
              <a:rPr lang="de-DE" sz="2400" dirty="0"/>
              <a:t>daneben Regelungen des öffentlichen Rechts in den </a:t>
            </a:r>
            <a:br>
              <a:rPr lang="de-DE" sz="2400" dirty="0"/>
            </a:br>
            <a:r>
              <a:rPr lang="de-DE" sz="2400" dirty="0"/>
              <a:t>Ausführungsgesetzen der Länder zum BGB (AGBGB)</a:t>
            </a:r>
          </a:p>
          <a:p>
            <a:endParaRPr lang="de-DE" sz="2400" dirty="0"/>
          </a:p>
          <a:p>
            <a:endParaRPr lang="de-DE" sz="2400" dirty="0"/>
          </a:p>
          <a:p>
            <a:r>
              <a:rPr lang="de-DE" sz="2400" dirty="0"/>
              <a:t>Ab 1950er Jahren sind an die Stelle der AGBGB der Länder </a:t>
            </a:r>
            <a:br>
              <a:rPr lang="de-DE" sz="2400" dirty="0"/>
            </a:br>
            <a:r>
              <a:rPr lang="de-DE" sz="2400" dirty="0"/>
              <a:t>die Landesstiftungsgesetze getreten</a:t>
            </a:r>
          </a:p>
        </p:txBody>
      </p:sp>
    </p:spTree>
    <p:extLst>
      <p:ext uri="{BB962C8B-B14F-4D97-AF65-F5344CB8AC3E}">
        <p14:creationId xmlns:p14="http://schemas.microsoft.com/office/powerpoint/2010/main" val="40879962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37B09A5-F60A-181C-75F4-F2AD057EA995}"/>
              </a:ext>
            </a:extLst>
          </p:cNvPr>
          <p:cNvSpPr>
            <a:spLocks noGrp="1"/>
          </p:cNvSpPr>
          <p:nvPr>
            <p:ph type="title"/>
          </p:nvPr>
        </p:nvSpPr>
        <p:spPr/>
        <p:txBody>
          <a:bodyPr/>
          <a:lstStyle/>
          <a:p>
            <a:endParaRPr lang="de-DE"/>
          </a:p>
        </p:txBody>
      </p:sp>
      <p:sp>
        <p:nvSpPr>
          <p:cNvPr id="3" name="Fußzeilenplatzhalter 2">
            <a:extLst>
              <a:ext uri="{FF2B5EF4-FFF2-40B4-BE49-F238E27FC236}">
                <a16:creationId xmlns:a16="http://schemas.microsoft.com/office/drawing/2014/main" xmlns="" id="{DCAE7755-33C3-7054-792E-C2F0212A7EF1}"/>
              </a:ext>
            </a:extLst>
          </p:cNvPr>
          <p:cNvSpPr>
            <a:spLocks noGrp="1"/>
          </p:cNvSpPr>
          <p:nvPr>
            <p:ph type="ftr" sz="quarter" idx="11"/>
          </p:nvPr>
        </p:nvSpPr>
        <p:spPr/>
        <p:txBody>
          <a:bodyPr/>
          <a:lstStyle/>
          <a:p>
            <a:endParaRPr lang="de-DE" dirty="0"/>
          </a:p>
        </p:txBody>
      </p:sp>
      <p:sp>
        <p:nvSpPr>
          <p:cNvPr id="4" name="Textplatzhalter 3">
            <a:extLst>
              <a:ext uri="{FF2B5EF4-FFF2-40B4-BE49-F238E27FC236}">
                <a16:creationId xmlns:a16="http://schemas.microsoft.com/office/drawing/2014/main" xmlns="" id="{2CE97234-7E0A-9013-7D3E-50ABA48C3203}"/>
              </a:ext>
            </a:extLst>
          </p:cNvPr>
          <p:cNvSpPr>
            <a:spLocks noGrp="1"/>
          </p:cNvSpPr>
          <p:nvPr>
            <p:ph type="body" sz="quarter" idx="13"/>
          </p:nvPr>
        </p:nvSpPr>
        <p:spPr>
          <a:xfrm>
            <a:off x="554786" y="1488831"/>
            <a:ext cx="9525839" cy="5931877"/>
          </a:xfrm>
        </p:spPr>
        <p:txBody>
          <a:bodyPr/>
          <a:lstStyle/>
          <a:p>
            <a:pPr marL="0" indent="0">
              <a:buNone/>
            </a:pPr>
            <a:r>
              <a:rPr lang="de-DE" sz="1800" b="1" dirty="0">
                <a:solidFill>
                  <a:schemeClr val="accent2"/>
                </a:solidFill>
              </a:rPr>
              <a:t>Ausgewählte Aspekte der Satzungsgestaltung: Satzungsänderungen durch Organe</a:t>
            </a:r>
          </a:p>
          <a:p>
            <a:pPr marL="0" indent="0">
              <a:spcBef>
                <a:spcPts val="600"/>
              </a:spcBef>
              <a:buNone/>
            </a:pPr>
            <a:r>
              <a:rPr lang="de-DE" sz="1800" b="1" dirty="0">
                <a:latin typeface="+mn-lt"/>
              </a:rPr>
              <a:t>Zulassung von Satzungsänderungen durch die Organe nach § 85 Abs. 4 S. 2 BGB-neu</a:t>
            </a:r>
          </a:p>
          <a:p>
            <a:pPr marL="0" indent="0">
              <a:spcBef>
                <a:spcPts val="600"/>
              </a:spcBef>
              <a:buNone/>
            </a:pPr>
            <a:r>
              <a:rPr lang="de-DE" sz="1800" b="0" dirty="0"/>
              <a:t>Satzungsänderungen können gegenüber § 85 Abs. 1 bis 3 BGB-neu erleichtert werden, wenn der Stifter </a:t>
            </a:r>
            <a:r>
              <a:rPr lang="de-DE" sz="1800" dirty="0"/>
              <a:t>Inhalt und Ausmaß der Änderungsermächtigung hinreichend bestimmt </a:t>
            </a:r>
            <a:r>
              <a:rPr lang="de-DE" sz="1800" b="0" dirty="0"/>
              <a:t>festgelegt hat, d.h. er kann den Stiftungsorganen keine Blanko-Ermächtigung zur Änderung der Satzung erteilen, sondern muss Leitlinien und Orientierungspunkte vorgeben, wobei an die Bestimmtheit der Ermächtigung in der Satzung umso höhere Anforderungen zu stellen sind, je bedeutsamer die Änderungen sind, zu denen ermächtigt werden soll (</a:t>
            </a:r>
            <a:r>
              <a:rPr lang="de-DE" sz="1800" b="0" dirty="0" err="1"/>
              <a:t>vgl</a:t>
            </a:r>
            <a:r>
              <a:rPr lang="de-DE" sz="1800" b="0" dirty="0"/>
              <a:t> </a:t>
            </a:r>
            <a:r>
              <a:rPr lang="de-DE" sz="1800" b="0" dirty="0" err="1"/>
              <a:t>RegE</a:t>
            </a:r>
            <a:r>
              <a:rPr lang="de-DE" sz="1800" b="0" dirty="0"/>
              <a:t>, BT-Drs. 19/28173, 68, zu § 85 Abs. 4 S. 3).  </a:t>
            </a:r>
          </a:p>
          <a:p>
            <a:pPr marL="161925" indent="-171450">
              <a:spcBef>
                <a:spcPts val="600"/>
              </a:spcBef>
              <a:buFont typeface="Wingdings" panose="05000000000000000000" pitchFamily="2" charset="2"/>
              <a:buChar char="à"/>
            </a:pPr>
            <a:endParaRPr lang="de-DE" sz="1800" b="1" dirty="0">
              <a:sym typeface="Wingdings" panose="05000000000000000000" pitchFamily="2" charset="2"/>
            </a:endParaRPr>
          </a:p>
          <a:p>
            <a:pPr marL="161925" indent="-171450">
              <a:spcBef>
                <a:spcPts val="600"/>
              </a:spcBef>
              <a:buFont typeface="Wingdings" panose="05000000000000000000" pitchFamily="2" charset="2"/>
              <a:buChar char="à"/>
            </a:pPr>
            <a:endParaRPr lang="de-DE" sz="1800" b="1" dirty="0">
              <a:sym typeface="Wingdings" panose="05000000000000000000" pitchFamily="2" charset="2"/>
            </a:endParaRPr>
          </a:p>
          <a:p>
            <a:pPr marL="161925" indent="-171450">
              <a:spcBef>
                <a:spcPts val="600"/>
              </a:spcBef>
              <a:buFont typeface="Wingdings" panose="05000000000000000000" pitchFamily="2" charset="2"/>
              <a:buChar char="à"/>
            </a:pPr>
            <a:r>
              <a:rPr lang="de-DE" sz="1800" b="1" dirty="0">
                <a:sym typeface="Wingdings" panose="05000000000000000000" pitchFamily="2" charset="2"/>
              </a:rPr>
              <a:t>Chance</a:t>
            </a:r>
            <a:r>
              <a:rPr lang="de-DE" sz="1800" dirty="0">
                <a:sym typeface="Wingdings" panose="05000000000000000000" pitchFamily="2" charset="2"/>
              </a:rPr>
              <a:t>:   § 85 Abs. 4 S. 2 BGB-neu bietet vielfältige Möglichkeiten, Stiftungen durch Detailregelungen auf denkbare zukünftige Entwicklungen vorzubereiten. Es besteht indes auch die Gefahr der „Verzettelung“! </a:t>
            </a:r>
          </a:p>
          <a:p>
            <a:pPr marL="161925" indent="-171450">
              <a:spcBef>
                <a:spcPts val="600"/>
              </a:spcBef>
              <a:buFont typeface="Wingdings" panose="05000000000000000000" pitchFamily="2" charset="2"/>
              <a:buChar char="à"/>
            </a:pPr>
            <a:endParaRPr lang="de-DE" sz="1800" dirty="0">
              <a:sym typeface="Wingdings" panose="05000000000000000000" pitchFamily="2" charset="2"/>
            </a:endParaRPr>
          </a:p>
          <a:p>
            <a:pPr marL="161925" indent="-171450">
              <a:spcBef>
                <a:spcPts val="600"/>
              </a:spcBef>
              <a:buFont typeface="Wingdings" panose="05000000000000000000" pitchFamily="2" charset="2"/>
              <a:buChar char="à"/>
            </a:pPr>
            <a:r>
              <a:rPr lang="de-DE" sz="1800" b="1" dirty="0">
                <a:sym typeface="Wingdings" panose="05000000000000000000" pitchFamily="2" charset="2"/>
              </a:rPr>
              <a:t>Risiko</a:t>
            </a:r>
            <a:r>
              <a:rPr lang="de-DE" sz="1800" dirty="0">
                <a:sym typeface="Wingdings" panose="05000000000000000000" pitchFamily="2" charset="2"/>
              </a:rPr>
              <a:t>: 	Wer von § 85 Abs. 4 BGB-neu keinen Gebrauch macht, muss sich mit der Frage auseinandersetzen, der mutmaßliche Stifterwille jeglichen sinnvollen Satzungsänderungen entgegensteht!</a:t>
            </a:r>
          </a:p>
          <a:p>
            <a:pPr marL="0" indent="0">
              <a:buNone/>
            </a:pPr>
            <a:endParaRPr lang="de-DE" sz="1800" dirty="0"/>
          </a:p>
        </p:txBody>
      </p:sp>
    </p:spTree>
    <p:extLst>
      <p:ext uri="{BB962C8B-B14F-4D97-AF65-F5344CB8AC3E}">
        <p14:creationId xmlns:p14="http://schemas.microsoft.com/office/powerpoint/2010/main" val="18266943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BD15EA7-FF6E-018D-10DA-01FD2D80EA10}"/>
              </a:ext>
            </a:extLst>
          </p:cNvPr>
          <p:cNvSpPr>
            <a:spLocks noGrp="1"/>
          </p:cNvSpPr>
          <p:nvPr>
            <p:ph type="title"/>
          </p:nvPr>
        </p:nvSpPr>
        <p:spPr/>
        <p:txBody>
          <a:bodyPr/>
          <a:lstStyle/>
          <a:p>
            <a:endParaRPr lang="de-DE" dirty="0"/>
          </a:p>
        </p:txBody>
      </p:sp>
      <p:sp>
        <p:nvSpPr>
          <p:cNvPr id="3" name="Fußzeilenplatzhalter 2">
            <a:extLst>
              <a:ext uri="{FF2B5EF4-FFF2-40B4-BE49-F238E27FC236}">
                <a16:creationId xmlns:a16="http://schemas.microsoft.com/office/drawing/2014/main" xmlns="" id="{5762D7E0-D19A-8C42-D599-05C8EB7640B9}"/>
              </a:ext>
            </a:extLst>
          </p:cNvPr>
          <p:cNvSpPr>
            <a:spLocks noGrp="1"/>
          </p:cNvSpPr>
          <p:nvPr>
            <p:ph type="ftr" sz="quarter" idx="11"/>
          </p:nvPr>
        </p:nvSpPr>
        <p:spPr/>
        <p:txBody>
          <a:bodyPr/>
          <a:lstStyle/>
          <a:p>
            <a:endParaRPr lang="de-DE" dirty="0"/>
          </a:p>
        </p:txBody>
      </p:sp>
      <p:sp>
        <p:nvSpPr>
          <p:cNvPr id="4" name="Textplatzhalter 3">
            <a:extLst>
              <a:ext uri="{FF2B5EF4-FFF2-40B4-BE49-F238E27FC236}">
                <a16:creationId xmlns:a16="http://schemas.microsoft.com/office/drawing/2014/main" xmlns="" id="{BD0D9A14-FA40-745F-B253-3D1EE9F37003}"/>
              </a:ext>
            </a:extLst>
          </p:cNvPr>
          <p:cNvSpPr>
            <a:spLocks noGrp="1"/>
          </p:cNvSpPr>
          <p:nvPr>
            <p:ph type="body" sz="quarter" idx="13"/>
          </p:nvPr>
        </p:nvSpPr>
        <p:spPr>
          <a:xfrm>
            <a:off x="554786" y="1395047"/>
            <a:ext cx="9386383" cy="6400800"/>
          </a:xfrm>
        </p:spPr>
        <p:txBody>
          <a:bodyPr/>
          <a:lstStyle/>
          <a:p>
            <a:pPr marL="0" indent="0" algn="ctr" rtl="0" eaLnBrk="1" fontAlgn="t" latinLnBrk="0" hangingPunct="1">
              <a:spcBef>
                <a:spcPts val="0"/>
              </a:spcBef>
              <a:spcAft>
                <a:spcPts val="0"/>
              </a:spcAft>
              <a:buNone/>
              <a:tabLst>
                <a:tab pos="1970088" algn="l"/>
                <a:tab pos="2778125" algn="l"/>
              </a:tabLst>
            </a:pPr>
            <a:r>
              <a:rPr lang="de-DE" sz="1600" b="1" dirty="0">
                <a:solidFill>
                  <a:srgbClr val="FF0000"/>
                </a:solidFill>
              </a:rPr>
              <a:t>§ 85 </a:t>
            </a:r>
            <a:r>
              <a:rPr lang="de-DE" sz="1600" b="1" i="0" u="none" strike="noStrike" kern="1200" dirty="0">
                <a:solidFill>
                  <a:srgbClr val="FF0000"/>
                </a:solidFill>
                <a:effectLst/>
              </a:rPr>
              <a:t>Abs. 1 - neu: Austausch/Beschränkung </a:t>
            </a:r>
            <a:br>
              <a:rPr lang="de-DE" sz="1600" b="1" i="0" u="none" strike="noStrike" kern="1200" dirty="0">
                <a:solidFill>
                  <a:srgbClr val="FF0000"/>
                </a:solidFill>
                <a:effectLst/>
              </a:rPr>
            </a:br>
            <a:r>
              <a:rPr lang="de-DE" sz="1600" b="1" i="0" u="none" strike="noStrike" kern="1200" dirty="0">
                <a:solidFill>
                  <a:srgbClr val="FF0000"/>
                </a:solidFill>
                <a:effectLst/>
              </a:rPr>
              <a:t>eines Zwecks</a:t>
            </a:r>
            <a:endParaRPr lang="de-DE" sz="1600" b="0" i="0" u="none" strike="noStrike" dirty="0">
              <a:solidFill>
                <a:srgbClr val="FF0000"/>
              </a:solidFill>
              <a:effectLst/>
            </a:endParaRPr>
          </a:p>
          <a:p>
            <a:pPr marL="0" algn="ctr" rtl="0" eaLnBrk="1" fontAlgn="t" latinLnBrk="0" hangingPunct="1">
              <a:spcBef>
                <a:spcPts val="0"/>
              </a:spcBef>
              <a:spcAft>
                <a:spcPts val="0"/>
              </a:spcAft>
            </a:pPr>
            <a:r>
              <a:rPr lang="de-DE" sz="1600" b="1" i="0" u="none" strike="noStrike" kern="1200" dirty="0">
                <a:solidFill>
                  <a:srgbClr val="FF0000"/>
                </a:solidFill>
                <a:effectLst/>
              </a:rPr>
              <a:t>Abs. 2: Änderungen anderer „prägender Bestimmungen“</a:t>
            </a:r>
            <a:endParaRPr lang="de-DE" sz="1600" b="0" i="0" u="none" strike="noStrike" dirty="0">
              <a:solidFill>
                <a:srgbClr val="FF0000"/>
              </a:solidFill>
              <a:effectLst/>
            </a:endParaRPr>
          </a:p>
          <a:p>
            <a:pPr marL="0" algn="ctr" rtl="0" eaLnBrk="1" fontAlgn="t" latinLnBrk="0" hangingPunct="1">
              <a:spcBef>
                <a:spcPts val="0"/>
              </a:spcBef>
              <a:spcAft>
                <a:spcPts val="0"/>
              </a:spcAft>
            </a:pPr>
            <a:r>
              <a:rPr lang="de-DE" sz="1600" b="1" i="0" u="none" strike="noStrike" kern="1200" dirty="0">
                <a:solidFill>
                  <a:srgbClr val="FF0000"/>
                </a:solidFill>
                <a:effectLst/>
              </a:rPr>
              <a:t>Abs. 3: Sonstige Änderungen</a:t>
            </a:r>
            <a:endParaRPr lang="de-DE" sz="1600" b="0" i="0" u="none" strike="noStrike" dirty="0">
              <a:solidFill>
                <a:srgbClr val="FF0000"/>
              </a:solidFill>
              <a:effectLst/>
            </a:endParaRPr>
          </a:p>
          <a:p>
            <a:pPr marL="173736" indent="-173736" algn="l" rtl="0" eaLnBrk="1" fontAlgn="t" latinLnBrk="0" hangingPunct="1">
              <a:spcBef>
                <a:spcPts val="0"/>
              </a:spcBef>
              <a:spcAft>
                <a:spcPts val="300"/>
              </a:spcAft>
            </a:pPr>
            <a:r>
              <a:rPr lang="de-DE" sz="1600" b="0" i="0" u="none" strike="noStrike" kern="1200" dirty="0">
                <a:effectLst/>
              </a:rPr>
              <a:t>Zweck kann nicht mehr dauernd und nachhaltig erfüllt werden </a:t>
            </a:r>
            <a:r>
              <a:rPr lang="de-DE" sz="1600" b="1" i="0" u="none" strike="noStrike" kern="1200" dirty="0">
                <a:effectLst/>
              </a:rPr>
              <a:t>oder</a:t>
            </a:r>
            <a:endParaRPr lang="de-DE" sz="1600" b="0" i="0" u="none" strike="noStrike" dirty="0">
              <a:effectLst/>
            </a:endParaRPr>
          </a:p>
          <a:p>
            <a:pPr marL="173736" indent="-173736" algn="l" rtl="0" eaLnBrk="1" fontAlgn="t" latinLnBrk="0" hangingPunct="1">
              <a:spcBef>
                <a:spcPts val="0"/>
              </a:spcBef>
              <a:spcAft>
                <a:spcPts val="300"/>
              </a:spcAft>
            </a:pPr>
            <a:r>
              <a:rPr lang="de-DE" sz="1600" b="0" i="0" u="none" strike="noStrike" kern="1200" dirty="0">
                <a:effectLst/>
              </a:rPr>
              <a:t>Zweck gefährdet das Gemeinwohl</a:t>
            </a:r>
            <a:endParaRPr lang="de-DE" sz="1600" b="0" i="0" u="none" strike="noStrike" dirty="0">
              <a:effectLst/>
            </a:endParaRPr>
          </a:p>
          <a:p>
            <a:pPr marL="173736" indent="-173736" algn="l" rtl="0" eaLnBrk="1" fontAlgn="t" latinLnBrk="0" hangingPunct="1">
              <a:spcBef>
                <a:spcPts val="0"/>
              </a:spcBef>
              <a:spcAft>
                <a:spcPts val="300"/>
              </a:spcAft>
            </a:pPr>
            <a:r>
              <a:rPr lang="de-DE" sz="1600" b="0" i="0" u="none" strike="noStrike" kern="1200" dirty="0">
                <a:effectLst/>
              </a:rPr>
              <a:t>wesentliche Veränderung der Verhältnisse nach Errichtung </a:t>
            </a:r>
            <a:r>
              <a:rPr lang="de-DE" sz="1600" b="1" i="0" u="none" strike="noStrike" kern="1200" dirty="0">
                <a:effectLst/>
              </a:rPr>
              <a:t>und</a:t>
            </a:r>
            <a:endParaRPr lang="de-DE" sz="1600" b="0" i="0" u="none" strike="noStrike" dirty="0">
              <a:effectLst/>
            </a:endParaRPr>
          </a:p>
          <a:p>
            <a:pPr marL="173736" indent="-173736" algn="l" rtl="0" eaLnBrk="1" fontAlgn="t" latinLnBrk="0" hangingPunct="1">
              <a:spcBef>
                <a:spcPts val="0"/>
              </a:spcBef>
              <a:spcAft>
                <a:spcPts val="300"/>
              </a:spcAft>
            </a:pPr>
            <a:r>
              <a:rPr lang="de-DE" sz="1600" b="0" i="0" u="none" strike="noStrike" kern="1200" dirty="0">
                <a:effectLst/>
              </a:rPr>
              <a:t>Änderung zur Anpassung nötig</a:t>
            </a:r>
            <a:endParaRPr lang="de-DE" sz="1600" b="0" i="0" u="none" strike="noStrike" dirty="0">
              <a:effectLst/>
            </a:endParaRPr>
          </a:p>
          <a:p>
            <a:pPr marL="173736" indent="-173736" algn="l" rtl="0" eaLnBrk="1" fontAlgn="t" latinLnBrk="0" hangingPunct="1">
              <a:spcBef>
                <a:spcPts val="0"/>
              </a:spcBef>
              <a:spcAft>
                <a:spcPts val="300"/>
              </a:spcAft>
            </a:pPr>
            <a:r>
              <a:rPr lang="de-DE" sz="1600" b="0" i="0" u="none" strike="noStrike" kern="1200" dirty="0">
                <a:effectLst/>
              </a:rPr>
              <a:t>dient der Erfüllung des Stiftungszwecks</a:t>
            </a:r>
            <a:endParaRPr lang="de-DE" sz="1600" b="0" i="0" u="none" strike="noStrike" dirty="0">
              <a:effectLst/>
            </a:endParaRPr>
          </a:p>
          <a:p>
            <a:pPr marL="173736" indent="-173736" algn="l" rtl="0" eaLnBrk="1" fontAlgn="t" latinLnBrk="0" hangingPunct="1">
              <a:spcBef>
                <a:spcPts val="0"/>
              </a:spcBef>
              <a:spcAft>
                <a:spcPts val="300"/>
              </a:spcAft>
            </a:pPr>
            <a:r>
              <a:rPr lang="de-DE" sz="1600" b="0" i="0" u="none" strike="noStrike" kern="1200" dirty="0">
                <a:effectLst/>
              </a:rPr>
              <a:t>dauernde und nachhaltige Erfüllung des neuen oder beschränkten Zwecks muss gesichert erscheinen</a:t>
            </a:r>
            <a:endParaRPr lang="de-DE" sz="1600" b="0" i="0" u="none" strike="noStrike" dirty="0">
              <a:effectLst/>
            </a:endParaRPr>
          </a:p>
          <a:p>
            <a:pPr marL="173736" indent="-173736" algn="l" rtl="0" eaLnBrk="1" fontAlgn="t" latinLnBrk="0" hangingPunct="1">
              <a:spcBef>
                <a:spcPts val="0"/>
              </a:spcBef>
              <a:spcAft>
                <a:spcPts val="300"/>
              </a:spcAft>
            </a:pPr>
            <a:r>
              <a:rPr lang="de-DE" sz="1600" b="0" i="0" u="none" strike="noStrike" kern="1200" dirty="0">
                <a:effectLst/>
              </a:rPr>
              <a:t>i.d.R. Name, Sitz, Art und Weise der Zweckverfolgung, Verwaltung des Grundstockvermögens; </a:t>
            </a:r>
            <a:r>
              <a:rPr lang="de-DE" sz="1600" b="0" i="0" u="none" strike="noStrike" kern="1200" dirty="0" err="1">
                <a:effectLst/>
              </a:rPr>
              <a:t>Governance</a:t>
            </a:r>
            <a:r>
              <a:rPr lang="de-DE" sz="1600" b="0" i="0" u="none" strike="noStrike" kern="1200" dirty="0">
                <a:effectLst/>
              </a:rPr>
              <a:t> nicht prägend</a:t>
            </a:r>
            <a:endParaRPr lang="de-DE" sz="1600" b="0" i="0" u="none" strike="noStrike" dirty="0">
              <a:effectLst/>
            </a:endParaRPr>
          </a:p>
          <a:p>
            <a:pPr marL="173736" indent="-173736" algn="l" rtl="0" eaLnBrk="1" fontAlgn="t" latinLnBrk="0" hangingPunct="1">
              <a:spcBef>
                <a:spcPts val="0"/>
              </a:spcBef>
              <a:spcAft>
                <a:spcPts val="300"/>
              </a:spcAft>
            </a:pPr>
            <a:r>
              <a:rPr lang="de-DE" sz="1600" b="0" i="0" u="none" strike="noStrike" kern="1200" dirty="0">
                <a:effectLst/>
              </a:rPr>
              <a:t>Abs. 1 S. 4: „Umgestaltung“ einer Ewigkeits- in eine Verbrauchsstiftung </a:t>
            </a:r>
            <a:endParaRPr lang="de-DE" sz="1600" b="0" i="0" u="none" strike="noStrike" dirty="0">
              <a:effectLst/>
            </a:endParaRPr>
          </a:p>
          <a:p>
            <a:pPr marL="173736" indent="-173736" algn="l" rtl="0" eaLnBrk="1" fontAlgn="t" latinLnBrk="0" hangingPunct="1">
              <a:spcBef>
                <a:spcPts val="0"/>
              </a:spcBef>
              <a:spcAft>
                <a:spcPts val="300"/>
              </a:spcAft>
            </a:pPr>
            <a:r>
              <a:rPr lang="de-DE" sz="1600" b="0" i="0" u="none" strike="noStrike" kern="1200" dirty="0">
                <a:effectLst/>
              </a:rPr>
              <a:t>i.d.R. auch: Zweckerweiterungen (z.B. wg. Zustiftung)</a:t>
            </a:r>
            <a:endParaRPr lang="de-DE" sz="1600" b="0" i="0" u="none" strike="noStrike" dirty="0">
              <a:effectLst/>
            </a:endParaRPr>
          </a:p>
          <a:p>
            <a:pPr marL="173736" indent="-173736" algn="l" rtl="0" eaLnBrk="1" fontAlgn="t" latinLnBrk="0" hangingPunct="1">
              <a:spcBef>
                <a:spcPts val="0"/>
              </a:spcBef>
              <a:spcAft>
                <a:spcPts val="0"/>
              </a:spcAft>
            </a:pPr>
            <a:r>
              <a:rPr lang="de-DE" sz="1600" b="0" i="0" u="none" strike="noStrike" kern="1200" dirty="0">
                <a:effectLst/>
              </a:rPr>
              <a:t>Bloße Klarstellung  des Zwecks</a:t>
            </a:r>
            <a:endParaRPr lang="de-DE" sz="1600" b="0" i="0" u="none" strike="noStrike" dirty="0">
              <a:effectLst/>
            </a:endParaRPr>
          </a:p>
          <a:p>
            <a:pPr marL="0" indent="0" algn="ctr" rtl="0" eaLnBrk="1" fontAlgn="ctr" latinLnBrk="0" hangingPunct="1">
              <a:spcBef>
                <a:spcPts val="600"/>
              </a:spcBef>
              <a:spcAft>
                <a:spcPts val="600"/>
              </a:spcAft>
            </a:pPr>
            <a:r>
              <a:rPr lang="de-DE" sz="1600" b="0" i="0" u="none" strike="noStrike" kern="1200" dirty="0">
                <a:effectLst/>
              </a:rPr>
              <a:t>Jede Satzungsänderung muss vom historischen (gegebenenfalls mutmaßlichen) Stifterwillen gedeckt sein.</a:t>
            </a:r>
            <a:endParaRPr lang="de-DE" sz="1600" b="0" i="0" u="none" strike="noStrike" dirty="0">
              <a:effectLst/>
            </a:endParaRPr>
          </a:p>
          <a:p>
            <a:pPr marL="0" marR="0" indent="0" algn="ctr" rtl="0" eaLnBrk="1" fontAlgn="auto" latinLnBrk="0" hangingPunct="1">
              <a:spcBef>
                <a:spcPts val="600"/>
              </a:spcBef>
              <a:spcAft>
                <a:spcPts val="300"/>
              </a:spcAft>
            </a:pPr>
            <a:r>
              <a:rPr lang="de-DE" sz="1600" b="1" i="0" u="none" strike="noStrike" kern="1200" dirty="0">
                <a:effectLst/>
              </a:rPr>
              <a:t>Abweichende Satzungsregelungen möglich</a:t>
            </a:r>
            <a:r>
              <a:rPr lang="de-DE" sz="1600" b="0" i="0" u="none" strike="noStrike" kern="1200" dirty="0">
                <a:effectLst/>
              </a:rPr>
              <a:t>: </a:t>
            </a:r>
            <a:br>
              <a:rPr lang="de-DE" sz="1600" b="0" i="0" u="none" strike="noStrike" kern="1200" dirty="0">
                <a:effectLst/>
              </a:rPr>
            </a:br>
            <a:r>
              <a:rPr lang="de-DE" sz="1600" b="0" i="0" u="none" strike="noStrike" kern="1200" dirty="0">
                <a:effectLst/>
              </a:rPr>
              <a:t>Stifter kann Änderungen ausschließen oder beschränken, </a:t>
            </a:r>
            <a:r>
              <a:rPr lang="de-DE" sz="1600" b="1" i="0" u="none" strike="noStrike" kern="1200" dirty="0">
                <a:effectLst/>
              </a:rPr>
              <a:t>erleichtern</a:t>
            </a:r>
            <a:r>
              <a:rPr lang="de-DE" sz="1600" b="0" i="0" u="none" strike="noStrike" kern="1200" dirty="0">
                <a:effectLst/>
              </a:rPr>
              <a:t> nur bei Änderung durch Organe künftig; nur im Stiftungsgeschäft (§ 85 Abs. 4 BGB </a:t>
            </a:r>
            <a:r>
              <a:rPr lang="de-DE" sz="1600" b="0" i="0" u="none" strike="noStrike" kern="1200" dirty="0" err="1">
                <a:effectLst/>
              </a:rPr>
              <a:t>nF</a:t>
            </a:r>
            <a:r>
              <a:rPr lang="de-DE" sz="1600" b="0" i="0" u="none" strike="noStrike" kern="1200" dirty="0">
                <a:effectLst/>
              </a:rPr>
              <a:t>). Bei Alt-Stiftungen (nur) gem. historischem Stifterwillen.</a:t>
            </a:r>
            <a:endParaRPr lang="de-DE" sz="1600" b="0" i="0" u="none" strike="noStrike" dirty="0">
              <a:effectLst/>
            </a:endParaRPr>
          </a:p>
          <a:p>
            <a:endParaRPr lang="de-DE" sz="1600" dirty="0"/>
          </a:p>
        </p:txBody>
      </p:sp>
    </p:spTree>
    <p:extLst>
      <p:ext uri="{BB962C8B-B14F-4D97-AF65-F5344CB8AC3E}">
        <p14:creationId xmlns:p14="http://schemas.microsoft.com/office/powerpoint/2010/main" val="8239506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1ED4A5D-64F2-F006-90D2-CBB0328FFE96}"/>
              </a:ext>
            </a:extLst>
          </p:cNvPr>
          <p:cNvSpPr>
            <a:spLocks noGrp="1"/>
          </p:cNvSpPr>
          <p:nvPr>
            <p:ph type="title"/>
          </p:nvPr>
        </p:nvSpPr>
        <p:spPr/>
        <p:txBody>
          <a:bodyPr/>
          <a:lstStyle/>
          <a:p>
            <a:endParaRPr lang="de-DE"/>
          </a:p>
        </p:txBody>
      </p:sp>
      <p:sp>
        <p:nvSpPr>
          <p:cNvPr id="3" name="Fußzeilenplatzhalter 2">
            <a:extLst>
              <a:ext uri="{FF2B5EF4-FFF2-40B4-BE49-F238E27FC236}">
                <a16:creationId xmlns:a16="http://schemas.microsoft.com/office/drawing/2014/main" xmlns="" id="{E15B0416-2E62-F988-5AEB-20A351034F30}"/>
              </a:ext>
            </a:extLst>
          </p:cNvPr>
          <p:cNvSpPr>
            <a:spLocks noGrp="1"/>
          </p:cNvSpPr>
          <p:nvPr>
            <p:ph type="ftr" sz="quarter" idx="11"/>
          </p:nvPr>
        </p:nvSpPr>
        <p:spPr/>
        <p:txBody>
          <a:bodyPr/>
          <a:lstStyle/>
          <a:p>
            <a:r>
              <a:rPr lang="de-DE"/>
              <a:t>Präsentationsname, Einzeilig, Maximal 50 Zeichen</a:t>
            </a:r>
          </a:p>
        </p:txBody>
      </p:sp>
      <p:sp>
        <p:nvSpPr>
          <p:cNvPr id="4" name="Textplatzhalter 3">
            <a:extLst>
              <a:ext uri="{FF2B5EF4-FFF2-40B4-BE49-F238E27FC236}">
                <a16:creationId xmlns:a16="http://schemas.microsoft.com/office/drawing/2014/main" xmlns="" id="{451683B4-6CC9-5828-C1C9-C50C6B3CE5C3}"/>
              </a:ext>
            </a:extLst>
          </p:cNvPr>
          <p:cNvSpPr>
            <a:spLocks noGrp="1"/>
          </p:cNvSpPr>
          <p:nvPr>
            <p:ph type="body" sz="quarter" idx="13"/>
          </p:nvPr>
        </p:nvSpPr>
        <p:spPr>
          <a:xfrm>
            <a:off x="554786" y="2066632"/>
            <a:ext cx="9386383" cy="4531972"/>
          </a:xfrm>
        </p:spPr>
        <p:txBody>
          <a:bodyPr/>
          <a:lstStyle/>
          <a:p>
            <a:endParaRPr lang="de-DE" dirty="0"/>
          </a:p>
          <a:p>
            <a:endParaRPr lang="de-DE" dirty="0"/>
          </a:p>
          <a:p>
            <a:endParaRPr lang="de-DE" dirty="0"/>
          </a:p>
          <a:p>
            <a:pPr marL="0" indent="0">
              <a:buNone/>
            </a:pPr>
            <a:r>
              <a:rPr lang="de-DE" b="1" dirty="0"/>
              <a:t>6.	Notmaßnahmen durch Stiftungsbehörde </a:t>
            </a:r>
          </a:p>
        </p:txBody>
      </p:sp>
    </p:spTree>
    <p:extLst>
      <p:ext uri="{BB962C8B-B14F-4D97-AF65-F5344CB8AC3E}">
        <p14:creationId xmlns:p14="http://schemas.microsoft.com/office/powerpoint/2010/main" val="25759388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7654A0A-9A76-7DD2-43C1-1983E4609FFE}"/>
              </a:ext>
            </a:extLst>
          </p:cNvPr>
          <p:cNvSpPr>
            <a:spLocks noGrp="1"/>
          </p:cNvSpPr>
          <p:nvPr>
            <p:ph type="title"/>
          </p:nvPr>
        </p:nvSpPr>
        <p:spPr/>
        <p:txBody>
          <a:bodyPr/>
          <a:lstStyle/>
          <a:p>
            <a:endParaRPr lang="de-DE"/>
          </a:p>
        </p:txBody>
      </p:sp>
      <p:sp>
        <p:nvSpPr>
          <p:cNvPr id="3" name="Fußzeilenplatzhalter 2">
            <a:extLst>
              <a:ext uri="{FF2B5EF4-FFF2-40B4-BE49-F238E27FC236}">
                <a16:creationId xmlns:a16="http://schemas.microsoft.com/office/drawing/2014/main" xmlns="" id="{800711AF-60A0-FC9B-A6B2-AC0E90AEEF0C}"/>
              </a:ext>
            </a:extLst>
          </p:cNvPr>
          <p:cNvSpPr>
            <a:spLocks noGrp="1"/>
          </p:cNvSpPr>
          <p:nvPr>
            <p:ph type="ftr" sz="quarter" idx="11"/>
          </p:nvPr>
        </p:nvSpPr>
        <p:spPr/>
        <p:txBody>
          <a:bodyPr/>
          <a:lstStyle/>
          <a:p>
            <a:endParaRPr lang="de-DE" dirty="0"/>
          </a:p>
        </p:txBody>
      </p:sp>
      <p:sp>
        <p:nvSpPr>
          <p:cNvPr id="4" name="Textplatzhalter 3">
            <a:extLst>
              <a:ext uri="{FF2B5EF4-FFF2-40B4-BE49-F238E27FC236}">
                <a16:creationId xmlns:a16="http://schemas.microsoft.com/office/drawing/2014/main" xmlns="" id="{A3DBC633-1E69-EFF0-0914-D9BEC5636C64}"/>
              </a:ext>
            </a:extLst>
          </p:cNvPr>
          <p:cNvSpPr>
            <a:spLocks noGrp="1"/>
          </p:cNvSpPr>
          <p:nvPr>
            <p:ph type="body" sz="quarter" idx="13"/>
          </p:nvPr>
        </p:nvSpPr>
        <p:spPr>
          <a:xfrm>
            <a:off x="554786" y="1395046"/>
            <a:ext cx="9374660" cy="6166217"/>
          </a:xfrm>
        </p:spPr>
        <p:txBody>
          <a:bodyPr/>
          <a:lstStyle/>
          <a:p>
            <a:r>
              <a:rPr lang="de-DE" sz="2400" b="1" dirty="0">
                <a:solidFill>
                  <a:srgbClr val="FF0000"/>
                </a:solidFill>
              </a:rPr>
              <a:t>Notmaßnahmen, § 84c BGB-neu  -  anstelle §§ 86, 29 BGB</a:t>
            </a:r>
          </a:p>
          <a:p>
            <a:r>
              <a:rPr lang="de-DE" sz="2400" b="1" dirty="0"/>
              <a:t>Stiftungsaufsicht im BGB – verfassungsrechtlich zulässig ?</a:t>
            </a:r>
          </a:p>
          <a:p>
            <a:endParaRPr lang="de-DE" sz="2000" b="1" dirty="0">
              <a:solidFill>
                <a:srgbClr val="FF0000"/>
              </a:solidFill>
            </a:endParaRPr>
          </a:p>
          <a:p>
            <a:r>
              <a:rPr lang="de-DE" sz="2000" b="0" i="0" dirty="0">
                <a:solidFill>
                  <a:srgbClr val="333333"/>
                </a:solidFill>
                <a:effectLst/>
              </a:rPr>
              <a:t>(1) </a:t>
            </a:r>
            <a:r>
              <a:rPr lang="de-DE" sz="2000" b="0" i="1" baseline="30000" dirty="0">
                <a:solidFill>
                  <a:srgbClr val="333333"/>
                </a:solidFill>
                <a:effectLst/>
              </a:rPr>
              <a:t>1</a:t>
            </a:r>
            <a:r>
              <a:rPr lang="de-DE" sz="2000" b="0" i="0" dirty="0">
                <a:solidFill>
                  <a:srgbClr val="333333"/>
                </a:solidFill>
                <a:effectLst/>
              </a:rPr>
              <a:t>Wenn der Vorstand oder ein anderes Organ der Stiftung seine Aufgaben nicht wahrnehmen kann, weil Mitglieder des Organs fehlen, hat die nach Landesrecht zuständige Behörde </a:t>
            </a:r>
            <a:r>
              <a:rPr lang="de-DE" sz="2000" b="0" i="0" u="sng" dirty="0">
                <a:solidFill>
                  <a:srgbClr val="333333"/>
                </a:solidFill>
                <a:effectLst/>
              </a:rPr>
              <a:t>in dringenden Fällen </a:t>
            </a:r>
            <a:r>
              <a:rPr lang="de-DE" sz="2000" b="0" i="0" dirty="0">
                <a:solidFill>
                  <a:srgbClr val="333333"/>
                </a:solidFill>
                <a:effectLst/>
              </a:rPr>
              <a:t>auf Antrag eines Beteiligten oder von Amts wegen </a:t>
            </a:r>
            <a:r>
              <a:rPr lang="de-DE" sz="2000" b="0" i="0" u="sng" dirty="0">
                <a:solidFill>
                  <a:srgbClr val="333333"/>
                </a:solidFill>
                <a:effectLst/>
              </a:rPr>
              <a:t>notwendige Maßnahmen </a:t>
            </a:r>
            <a:r>
              <a:rPr lang="de-DE" sz="2000" b="0" i="0" dirty="0">
                <a:solidFill>
                  <a:srgbClr val="333333"/>
                </a:solidFill>
                <a:effectLst/>
              </a:rPr>
              <a:t>zu treffen, um die </a:t>
            </a:r>
            <a:r>
              <a:rPr lang="de-DE" sz="2000" b="0" i="0" u="sng" dirty="0">
                <a:solidFill>
                  <a:srgbClr val="333333"/>
                </a:solidFill>
                <a:effectLst/>
              </a:rPr>
              <a:t>Handlungsfähigkeit</a:t>
            </a:r>
            <a:r>
              <a:rPr lang="de-DE" sz="2000" b="0" i="0" dirty="0">
                <a:solidFill>
                  <a:srgbClr val="333333"/>
                </a:solidFill>
                <a:effectLst/>
              </a:rPr>
              <a:t> des Organs zu gewährleisten. </a:t>
            </a:r>
            <a:r>
              <a:rPr lang="de-DE" sz="2000" b="0" i="1" baseline="30000" dirty="0">
                <a:solidFill>
                  <a:srgbClr val="333333"/>
                </a:solidFill>
                <a:effectLst/>
              </a:rPr>
              <a:t>2</a:t>
            </a:r>
            <a:r>
              <a:rPr lang="de-DE" sz="2000" b="0" i="0" dirty="0">
                <a:solidFill>
                  <a:srgbClr val="333333"/>
                </a:solidFill>
                <a:effectLst/>
              </a:rPr>
              <a:t>Die Behörde ist insbesondere befugt, Organmitglieder befristet zu bestellen oder von der satzungsmäßig vorgesehenen Zahl von Organmitgliedern befristet abzuweichen, insbesondere indem die Behörde einzelne Organmitglieder mit Befugnissen ausstattet, die ihnen nach der Satzung nur gemeinsam mit anderen Organmitgliedern zustehen.</a:t>
            </a:r>
          </a:p>
          <a:p>
            <a:endParaRPr lang="de-DE" sz="2000" dirty="0">
              <a:solidFill>
                <a:srgbClr val="333333"/>
              </a:solidFill>
            </a:endParaRPr>
          </a:p>
          <a:p>
            <a:r>
              <a:rPr lang="de-DE" sz="2000" b="0" i="0" dirty="0">
                <a:solidFill>
                  <a:srgbClr val="333333"/>
                </a:solidFill>
                <a:effectLst/>
              </a:rPr>
              <a:t>(2) </a:t>
            </a:r>
            <a:r>
              <a:rPr lang="de-DE" sz="2000" b="0" i="1" baseline="30000" dirty="0">
                <a:solidFill>
                  <a:srgbClr val="333333"/>
                </a:solidFill>
                <a:effectLst/>
              </a:rPr>
              <a:t>1</a:t>
            </a:r>
            <a:r>
              <a:rPr lang="de-DE" sz="2000" b="0" i="0" dirty="0">
                <a:solidFill>
                  <a:srgbClr val="333333"/>
                </a:solidFill>
                <a:effectLst/>
              </a:rPr>
              <a:t>Die Behörde kann einem von ihr bestellten Organmitglied bei oder nach der Bestellung eine </a:t>
            </a:r>
            <a:r>
              <a:rPr lang="de-DE" sz="2000" b="0" i="0" u="sng" dirty="0">
                <a:solidFill>
                  <a:srgbClr val="333333"/>
                </a:solidFill>
                <a:effectLst/>
              </a:rPr>
              <a:t>angemessene Vergütung </a:t>
            </a:r>
            <a:r>
              <a:rPr lang="de-DE" sz="2000" b="0" i="0" dirty="0">
                <a:solidFill>
                  <a:srgbClr val="333333"/>
                </a:solidFill>
                <a:effectLst/>
              </a:rPr>
              <a:t>auf Kosten der Stiftung bewilligen, wenn das Vermögen der Stiftung sowie der Umfang und die Bedeutung der zu erledigenden Aufgabe dies rechtfertigen. </a:t>
            </a:r>
            <a:r>
              <a:rPr lang="de-DE" sz="2000" b="0" i="1" baseline="30000" dirty="0">
                <a:solidFill>
                  <a:srgbClr val="333333"/>
                </a:solidFill>
                <a:effectLst/>
              </a:rPr>
              <a:t>2</a:t>
            </a:r>
            <a:r>
              <a:rPr lang="de-DE" sz="2000" b="0" i="0" dirty="0">
                <a:solidFill>
                  <a:srgbClr val="333333"/>
                </a:solidFill>
                <a:effectLst/>
              </a:rPr>
              <a:t>Die Behörde kann die Bewilligung der Vergütung mit Wirkung für die Zukunft ändern oder aufheben.</a:t>
            </a:r>
            <a:endParaRPr lang="de-DE" sz="2000" dirty="0"/>
          </a:p>
        </p:txBody>
      </p:sp>
    </p:spTree>
    <p:extLst>
      <p:ext uri="{BB962C8B-B14F-4D97-AF65-F5344CB8AC3E}">
        <p14:creationId xmlns:p14="http://schemas.microsoft.com/office/powerpoint/2010/main" val="14511107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B2F23D2-38C5-98B0-9E9A-2248822A8CE0}"/>
              </a:ext>
            </a:extLst>
          </p:cNvPr>
          <p:cNvSpPr>
            <a:spLocks noGrp="1"/>
          </p:cNvSpPr>
          <p:nvPr>
            <p:ph type="title"/>
          </p:nvPr>
        </p:nvSpPr>
        <p:spPr/>
        <p:txBody>
          <a:bodyPr/>
          <a:lstStyle/>
          <a:p>
            <a:endParaRPr lang="de-DE"/>
          </a:p>
        </p:txBody>
      </p:sp>
      <p:sp>
        <p:nvSpPr>
          <p:cNvPr id="3" name="Fußzeilenplatzhalter 2">
            <a:extLst>
              <a:ext uri="{FF2B5EF4-FFF2-40B4-BE49-F238E27FC236}">
                <a16:creationId xmlns:a16="http://schemas.microsoft.com/office/drawing/2014/main" xmlns="" id="{8C96F4D3-6AC5-E024-7F70-2D90CEEA9C6E}"/>
              </a:ext>
            </a:extLst>
          </p:cNvPr>
          <p:cNvSpPr>
            <a:spLocks noGrp="1"/>
          </p:cNvSpPr>
          <p:nvPr>
            <p:ph type="ftr" sz="quarter" idx="11"/>
          </p:nvPr>
        </p:nvSpPr>
        <p:spPr/>
        <p:txBody>
          <a:bodyPr/>
          <a:lstStyle/>
          <a:p>
            <a:endParaRPr lang="de-DE" dirty="0"/>
          </a:p>
        </p:txBody>
      </p:sp>
      <p:sp>
        <p:nvSpPr>
          <p:cNvPr id="4" name="Textplatzhalter 3">
            <a:extLst>
              <a:ext uri="{FF2B5EF4-FFF2-40B4-BE49-F238E27FC236}">
                <a16:creationId xmlns:a16="http://schemas.microsoft.com/office/drawing/2014/main" xmlns="" id="{B473C215-53A8-68E2-0FB0-E2E3627F2A98}"/>
              </a:ext>
            </a:extLst>
          </p:cNvPr>
          <p:cNvSpPr>
            <a:spLocks noGrp="1"/>
          </p:cNvSpPr>
          <p:nvPr>
            <p:ph type="body" sz="quarter" idx="13"/>
          </p:nvPr>
        </p:nvSpPr>
        <p:spPr>
          <a:xfrm>
            <a:off x="554786" y="2066632"/>
            <a:ext cx="9421552" cy="4531972"/>
          </a:xfrm>
        </p:spPr>
        <p:txBody>
          <a:bodyPr/>
          <a:lstStyle/>
          <a:p>
            <a:endParaRPr lang="de-DE" dirty="0"/>
          </a:p>
          <a:p>
            <a:endParaRPr lang="de-DE" dirty="0"/>
          </a:p>
          <a:p>
            <a:endParaRPr lang="de-DE" dirty="0"/>
          </a:p>
          <a:p>
            <a:pPr marL="0" indent="0">
              <a:buNone/>
            </a:pPr>
            <a:r>
              <a:rPr lang="de-DE" b="1" dirty="0"/>
              <a:t>7.	Zulegung und Zusammenlegung</a:t>
            </a:r>
          </a:p>
        </p:txBody>
      </p:sp>
    </p:spTree>
    <p:extLst>
      <p:ext uri="{BB962C8B-B14F-4D97-AF65-F5344CB8AC3E}">
        <p14:creationId xmlns:p14="http://schemas.microsoft.com/office/powerpoint/2010/main" val="6526837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13709D8-85AC-8981-8C50-608118403E03}"/>
              </a:ext>
            </a:extLst>
          </p:cNvPr>
          <p:cNvSpPr>
            <a:spLocks noGrp="1"/>
          </p:cNvSpPr>
          <p:nvPr>
            <p:ph type="title"/>
          </p:nvPr>
        </p:nvSpPr>
        <p:spPr/>
        <p:txBody>
          <a:bodyPr/>
          <a:lstStyle/>
          <a:p>
            <a:endParaRPr lang="de-DE"/>
          </a:p>
        </p:txBody>
      </p:sp>
      <p:sp>
        <p:nvSpPr>
          <p:cNvPr id="3" name="Fußzeilenplatzhalter 2">
            <a:extLst>
              <a:ext uri="{FF2B5EF4-FFF2-40B4-BE49-F238E27FC236}">
                <a16:creationId xmlns:a16="http://schemas.microsoft.com/office/drawing/2014/main" xmlns="" id="{80974AD1-DE87-1B75-9A43-9E33BBB11EF2}"/>
              </a:ext>
            </a:extLst>
          </p:cNvPr>
          <p:cNvSpPr>
            <a:spLocks noGrp="1"/>
          </p:cNvSpPr>
          <p:nvPr>
            <p:ph type="ftr" sz="quarter" idx="11"/>
          </p:nvPr>
        </p:nvSpPr>
        <p:spPr/>
        <p:txBody>
          <a:bodyPr/>
          <a:lstStyle/>
          <a:p>
            <a:endParaRPr lang="de-DE" dirty="0"/>
          </a:p>
        </p:txBody>
      </p:sp>
      <p:sp>
        <p:nvSpPr>
          <p:cNvPr id="4" name="Textplatzhalter 3">
            <a:extLst>
              <a:ext uri="{FF2B5EF4-FFF2-40B4-BE49-F238E27FC236}">
                <a16:creationId xmlns:a16="http://schemas.microsoft.com/office/drawing/2014/main" xmlns="" id="{4125777F-07EA-81A6-63C0-E3F754043CDD}"/>
              </a:ext>
            </a:extLst>
          </p:cNvPr>
          <p:cNvSpPr>
            <a:spLocks noGrp="1"/>
          </p:cNvSpPr>
          <p:nvPr>
            <p:ph type="body" sz="quarter" idx="13"/>
          </p:nvPr>
        </p:nvSpPr>
        <p:spPr>
          <a:xfrm>
            <a:off x="554786" y="1559169"/>
            <a:ext cx="9525839" cy="6002094"/>
          </a:xfrm>
        </p:spPr>
        <p:txBody>
          <a:bodyPr/>
          <a:lstStyle/>
          <a:p>
            <a:r>
              <a:rPr lang="de-DE" sz="2400" b="1" dirty="0">
                <a:solidFill>
                  <a:srgbClr val="FF0000"/>
                </a:solidFill>
              </a:rPr>
              <a:t>Zulegung  § 86 BGB - neu</a:t>
            </a:r>
          </a:p>
          <a:p>
            <a:r>
              <a:rPr lang="de-DE" sz="2400" b="0" i="0" dirty="0">
                <a:solidFill>
                  <a:srgbClr val="333333"/>
                </a:solidFill>
                <a:effectLst/>
              </a:rPr>
              <a:t>Durch Übertragung ihres Stiftungsvermögens als Ganzes kann die übertragende Stiftung einer übernehmenden Stiftung zugelegt werden, wenn …</a:t>
            </a:r>
          </a:p>
          <a:p>
            <a:endParaRPr lang="de-DE" sz="2400" dirty="0"/>
          </a:p>
          <a:p>
            <a:r>
              <a:rPr lang="de-DE" sz="2400" b="1" dirty="0">
                <a:solidFill>
                  <a:srgbClr val="FF0000"/>
                </a:solidFill>
              </a:rPr>
              <a:t>Zusammenlegung  § 86a BGB - neu</a:t>
            </a:r>
          </a:p>
          <a:p>
            <a:r>
              <a:rPr lang="de-DE" sz="2400" b="0" i="0" dirty="0">
                <a:solidFill>
                  <a:srgbClr val="333333"/>
                </a:solidFill>
                <a:effectLst/>
              </a:rPr>
              <a:t>Mindestens zwei übertragende Stiftungen können durch Errichtung einer neuen Stiftung und Übertragung ihres jeweiligen Stiftungsvermögens als Ganzes auf die neue übernehmende Stiftung zusammengelegt werden, wenn …</a:t>
            </a:r>
          </a:p>
          <a:p>
            <a:endParaRPr lang="de-DE" sz="2400" dirty="0">
              <a:solidFill>
                <a:srgbClr val="333333"/>
              </a:solidFill>
            </a:endParaRPr>
          </a:p>
          <a:p>
            <a:r>
              <a:rPr lang="de-DE" sz="2400" u="sng" dirty="0">
                <a:solidFill>
                  <a:srgbClr val="FF0000"/>
                </a:solidFill>
              </a:rPr>
              <a:t>Beiden gemein</a:t>
            </a:r>
            <a:r>
              <a:rPr lang="de-DE" sz="2400" dirty="0">
                <a:solidFill>
                  <a:srgbClr val="333333"/>
                </a:solidFill>
              </a:rPr>
              <a:t/>
            </a:r>
            <a:br>
              <a:rPr lang="de-DE" sz="2400" dirty="0">
                <a:solidFill>
                  <a:srgbClr val="333333"/>
                </a:solidFill>
              </a:rPr>
            </a:br>
            <a:r>
              <a:rPr lang="de-DE" sz="2400" b="1" dirty="0">
                <a:solidFill>
                  <a:srgbClr val="333333"/>
                </a:solidFill>
              </a:rPr>
              <a:t>Wesentliche Änderung der Verhältnisse </a:t>
            </a:r>
            <a:r>
              <a:rPr lang="de-DE" sz="2400" dirty="0">
                <a:solidFill>
                  <a:srgbClr val="333333"/>
                </a:solidFill>
              </a:rPr>
              <a:t>und </a:t>
            </a:r>
            <a:r>
              <a:rPr lang="de-DE" sz="2400" b="1" dirty="0">
                <a:solidFill>
                  <a:srgbClr val="333333"/>
                </a:solidFill>
              </a:rPr>
              <a:t>Satzungsänderung</a:t>
            </a:r>
            <a:r>
              <a:rPr lang="de-DE" sz="2400" dirty="0">
                <a:solidFill>
                  <a:srgbClr val="333333"/>
                </a:solidFill>
              </a:rPr>
              <a:t> </a:t>
            </a:r>
            <a:r>
              <a:rPr lang="de-DE" sz="2400" b="1" dirty="0">
                <a:solidFill>
                  <a:srgbClr val="333333"/>
                </a:solidFill>
              </a:rPr>
              <a:t>reicht</a:t>
            </a:r>
            <a:r>
              <a:rPr lang="de-DE" sz="2400" dirty="0">
                <a:solidFill>
                  <a:srgbClr val="333333"/>
                </a:solidFill>
              </a:rPr>
              <a:t> für die Anpassung an die veränderten Verhältnisse </a:t>
            </a:r>
            <a:r>
              <a:rPr lang="de-DE" sz="2400" b="1" dirty="0">
                <a:solidFill>
                  <a:srgbClr val="333333"/>
                </a:solidFill>
              </a:rPr>
              <a:t>nicht aus</a:t>
            </a:r>
            <a:endParaRPr lang="de-DE" sz="2400" b="1" dirty="0"/>
          </a:p>
        </p:txBody>
      </p:sp>
    </p:spTree>
    <p:extLst>
      <p:ext uri="{BB962C8B-B14F-4D97-AF65-F5344CB8AC3E}">
        <p14:creationId xmlns:p14="http://schemas.microsoft.com/office/powerpoint/2010/main" val="23170703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9121E11-860C-F2F0-3566-0871CFF92EFC}"/>
              </a:ext>
            </a:extLst>
          </p:cNvPr>
          <p:cNvSpPr>
            <a:spLocks noGrp="1"/>
          </p:cNvSpPr>
          <p:nvPr>
            <p:ph type="title"/>
          </p:nvPr>
        </p:nvSpPr>
        <p:spPr/>
        <p:txBody>
          <a:bodyPr/>
          <a:lstStyle/>
          <a:p>
            <a:endParaRPr lang="de-DE"/>
          </a:p>
        </p:txBody>
      </p:sp>
      <p:sp>
        <p:nvSpPr>
          <p:cNvPr id="3" name="Fußzeilenplatzhalter 2">
            <a:extLst>
              <a:ext uri="{FF2B5EF4-FFF2-40B4-BE49-F238E27FC236}">
                <a16:creationId xmlns:a16="http://schemas.microsoft.com/office/drawing/2014/main" xmlns="" id="{7B870B13-8539-ECCC-F3AB-3D6C8ABE4FFF}"/>
              </a:ext>
            </a:extLst>
          </p:cNvPr>
          <p:cNvSpPr>
            <a:spLocks noGrp="1"/>
          </p:cNvSpPr>
          <p:nvPr>
            <p:ph type="ftr" sz="quarter" idx="11"/>
          </p:nvPr>
        </p:nvSpPr>
        <p:spPr/>
        <p:txBody>
          <a:bodyPr/>
          <a:lstStyle/>
          <a:p>
            <a:endParaRPr lang="de-DE" dirty="0"/>
          </a:p>
        </p:txBody>
      </p:sp>
      <p:sp>
        <p:nvSpPr>
          <p:cNvPr id="4" name="Textplatzhalter 3">
            <a:extLst>
              <a:ext uri="{FF2B5EF4-FFF2-40B4-BE49-F238E27FC236}">
                <a16:creationId xmlns:a16="http://schemas.microsoft.com/office/drawing/2014/main" xmlns="" id="{E1AE4A6C-D17C-5B8E-E98E-9BDCEF443A76}"/>
              </a:ext>
            </a:extLst>
          </p:cNvPr>
          <p:cNvSpPr>
            <a:spLocks noGrp="1"/>
          </p:cNvSpPr>
          <p:nvPr>
            <p:ph type="body" sz="quarter" idx="13"/>
          </p:nvPr>
        </p:nvSpPr>
        <p:spPr>
          <a:xfrm>
            <a:off x="554786" y="2066632"/>
            <a:ext cx="9304322" cy="4531972"/>
          </a:xfrm>
        </p:spPr>
        <p:txBody>
          <a:bodyPr/>
          <a:lstStyle/>
          <a:p>
            <a:endParaRPr lang="de-DE" dirty="0"/>
          </a:p>
          <a:p>
            <a:endParaRPr lang="de-DE" dirty="0"/>
          </a:p>
          <a:p>
            <a:endParaRPr lang="de-DE" b="1" dirty="0"/>
          </a:p>
          <a:p>
            <a:pPr marL="0" indent="0">
              <a:buNone/>
            </a:pPr>
            <a:r>
              <a:rPr lang="de-DE" b="1" dirty="0"/>
              <a:t>8.	Beendigung von Stiftungen </a:t>
            </a:r>
          </a:p>
        </p:txBody>
      </p:sp>
    </p:spTree>
    <p:extLst>
      <p:ext uri="{BB962C8B-B14F-4D97-AF65-F5344CB8AC3E}">
        <p14:creationId xmlns:p14="http://schemas.microsoft.com/office/powerpoint/2010/main" val="19972035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8F00455-44DB-C7B1-7D04-D0C246A7E628}"/>
              </a:ext>
            </a:extLst>
          </p:cNvPr>
          <p:cNvSpPr>
            <a:spLocks noGrp="1"/>
          </p:cNvSpPr>
          <p:nvPr>
            <p:ph type="title"/>
          </p:nvPr>
        </p:nvSpPr>
        <p:spPr/>
        <p:txBody>
          <a:bodyPr/>
          <a:lstStyle/>
          <a:p>
            <a:endParaRPr lang="de-DE"/>
          </a:p>
        </p:txBody>
      </p:sp>
      <p:sp>
        <p:nvSpPr>
          <p:cNvPr id="3" name="Fußzeilenplatzhalter 2">
            <a:extLst>
              <a:ext uri="{FF2B5EF4-FFF2-40B4-BE49-F238E27FC236}">
                <a16:creationId xmlns:a16="http://schemas.microsoft.com/office/drawing/2014/main" xmlns="" id="{B43B75CA-1B70-C77F-2D06-4B989955C738}"/>
              </a:ext>
            </a:extLst>
          </p:cNvPr>
          <p:cNvSpPr>
            <a:spLocks noGrp="1"/>
          </p:cNvSpPr>
          <p:nvPr>
            <p:ph type="ftr" sz="quarter" idx="11"/>
          </p:nvPr>
        </p:nvSpPr>
        <p:spPr/>
        <p:txBody>
          <a:bodyPr/>
          <a:lstStyle/>
          <a:p>
            <a:endParaRPr lang="de-DE" dirty="0"/>
          </a:p>
        </p:txBody>
      </p:sp>
      <p:sp>
        <p:nvSpPr>
          <p:cNvPr id="4" name="Textplatzhalter 3">
            <a:extLst>
              <a:ext uri="{FF2B5EF4-FFF2-40B4-BE49-F238E27FC236}">
                <a16:creationId xmlns:a16="http://schemas.microsoft.com/office/drawing/2014/main" xmlns="" id="{953E7B5A-57D4-A9D6-416A-22C1C75485BE}"/>
              </a:ext>
            </a:extLst>
          </p:cNvPr>
          <p:cNvSpPr>
            <a:spLocks noGrp="1"/>
          </p:cNvSpPr>
          <p:nvPr>
            <p:ph type="body" sz="quarter" idx="13"/>
          </p:nvPr>
        </p:nvSpPr>
        <p:spPr>
          <a:xfrm>
            <a:off x="554786" y="2066631"/>
            <a:ext cx="9351214" cy="5494631"/>
          </a:xfrm>
        </p:spPr>
        <p:txBody>
          <a:bodyPr/>
          <a:lstStyle/>
          <a:p>
            <a:r>
              <a:rPr lang="de-DE" dirty="0"/>
              <a:t>Vereinheitlichungen durch abschließende und zwingende bundesrechtliche Regelungen;</a:t>
            </a:r>
          </a:p>
          <a:p>
            <a:pPr marL="0" indent="0">
              <a:buNone/>
            </a:pPr>
            <a:endParaRPr lang="de-DE" dirty="0"/>
          </a:p>
          <a:p>
            <a:r>
              <a:rPr lang="de-DE" dirty="0"/>
              <a:t>Klarstellung des Verhältnisses von Auflösung und Aufhebung;</a:t>
            </a:r>
          </a:p>
          <a:p>
            <a:pPr marL="0" indent="0">
              <a:buNone/>
            </a:pPr>
            <a:r>
              <a:rPr lang="de-DE" dirty="0"/>
              <a:t> </a:t>
            </a:r>
          </a:p>
          <a:p>
            <a:r>
              <a:rPr lang="de-DE" dirty="0"/>
              <a:t>Regelungen über Satzungsänderungen und Auflösung /Aufhebung sind besser aufeinander abgestimmt; </a:t>
            </a:r>
          </a:p>
          <a:p>
            <a:endParaRPr lang="de-DE" dirty="0"/>
          </a:p>
          <a:p>
            <a:r>
              <a:rPr lang="de-DE" dirty="0"/>
              <a:t>Änderungen der Voraussetzungen für Auflösung und Aufhebung, so dass notleidende Stiftungen ohne Zukunftsperspektive einfacher beendet werden können;</a:t>
            </a:r>
          </a:p>
          <a:p>
            <a:endParaRPr lang="de-DE" dirty="0"/>
          </a:p>
        </p:txBody>
      </p:sp>
    </p:spTree>
    <p:extLst>
      <p:ext uri="{BB962C8B-B14F-4D97-AF65-F5344CB8AC3E}">
        <p14:creationId xmlns:p14="http://schemas.microsoft.com/office/powerpoint/2010/main" val="27068337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1B01BA3-0A81-D8FC-06FD-F0A061CD72C2}"/>
              </a:ext>
            </a:extLst>
          </p:cNvPr>
          <p:cNvSpPr>
            <a:spLocks noGrp="1"/>
          </p:cNvSpPr>
          <p:nvPr>
            <p:ph type="title"/>
          </p:nvPr>
        </p:nvSpPr>
        <p:spPr/>
        <p:txBody>
          <a:bodyPr/>
          <a:lstStyle/>
          <a:p>
            <a:endParaRPr lang="de-DE"/>
          </a:p>
        </p:txBody>
      </p:sp>
      <p:sp>
        <p:nvSpPr>
          <p:cNvPr id="3" name="Fußzeilenplatzhalter 2">
            <a:extLst>
              <a:ext uri="{FF2B5EF4-FFF2-40B4-BE49-F238E27FC236}">
                <a16:creationId xmlns:a16="http://schemas.microsoft.com/office/drawing/2014/main" xmlns="" id="{7B8451A6-78A6-2253-169E-B7B7E966D887}"/>
              </a:ext>
            </a:extLst>
          </p:cNvPr>
          <p:cNvSpPr>
            <a:spLocks noGrp="1"/>
          </p:cNvSpPr>
          <p:nvPr>
            <p:ph type="ftr" sz="quarter" idx="11"/>
          </p:nvPr>
        </p:nvSpPr>
        <p:spPr/>
        <p:txBody>
          <a:bodyPr/>
          <a:lstStyle/>
          <a:p>
            <a:endParaRPr lang="de-DE" dirty="0"/>
          </a:p>
        </p:txBody>
      </p:sp>
      <p:sp>
        <p:nvSpPr>
          <p:cNvPr id="4" name="Textplatzhalter 3">
            <a:extLst>
              <a:ext uri="{FF2B5EF4-FFF2-40B4-BE49-F238E27FC236}">
                <a16:creationId xmlns:a16="http://schemas.microsoft.com/office/drawing/2014/main" xmlns="" id="{DC7B128F-6FC2-F5C2-3B2A-E499BF94B5F4}"/>
              </a:ext>
            </a:extLst>
          </p:cNvPr>
          <p:cNvSpPr>
            <a:spLocks noGrp="1"/>
          </p:cNvSpPr>
          <p:nvPr>
            <p:ph type="body" sz="quarter" idx="13"/>
          </p:nvPr>
        </p:nvSpPr>
        <p:spPr>
          <a:xfrm>
            <a:off x="554786" y="1570891"/>
            <a:ext cx="9525839" cy="5990371"/>
          </a:xfrm>
        </p:spPr>
        <p:txBody>
          <a:bodyPr/>
          <a:lstStyle/>
          <a:p>
            <a:r>
              <a:rPr lang="de-DE" sz="2400" b="1" dirty="0">
                <a:solidFill>
                  <a:srgbClr val="FF0000"/>
                </a:solidFill>
              </a:rPr>
              <a:t>Geltendes Bundesrecht</a:t>
            </a:r>
          </a:p>
          <a:p>
            <a:endParaRPr lang="de-DE" sz="2400" b="1" dirty="0">
              <a:solidFill>
                <a:srgbClr val="FF0000"/>
              </a:solidFill>
            </a:endParaRPr>
          </a:p>
          <a:p>
            <a:pPr marL="0" indent="0">
              <a:buNone/>
            </a:pPr>
            <a:r>
              <a:rPr lang="de-DE" sz="2400" b="1" u="sng" dirty="0"/>
              <a:t>§ 87 BGB</a:t>
            </a:r>
          </a:p>
          <a:p>
            <a:pPr marL="0" indent="0">
              <a:buNone/>
            </a:pPr>
            <a:endParaRPr lang="de-DE" sz="2400" b="1" dirty="0"/>
          </a:p>
          <a:p>
            <a:pPr marL="0" indent="0">
              <a:buNone/>
            </a:pPr>
            <a:r>
              <a:rPr lang="de-DE" sz="2400" b="1" dirty="0"/>
              <a:t>Zuständige Behörde</a:t>
            </a:r>
            <a:r>
              <a:rPr lang="de-DE" sz="2400" dirty="0"/>
              <a:t> kann eine Stiftung </a:t>
            </a:r>
            <a:r>
              <a:rPr lang="de-DE" sz="2400" b="1" dirty="0"/>
              <a:t>aufheben</a:t>
            </a:r>
            <a:r>
              <a:rPr lang="de-DE" sz="2400" dirty="0"/>
              <a:t>, wenn</a:t>
            </a:r>
          </a:p>
          <a:p>
            <a:r>
              <a:rPr lang="de-DE" sz="2400" dirty="0"/>
              <a:t>die Erfüllung des Stiftungszwecks unmöglich geworden ist,</a:t>
            </a:r>
          </a:p>
          <a:p>
            <a:r>
              <a:rPr lang="de-DE" sz="2400" dirty="0"/>
              <a:t>die Stiftung das Gemeinwohl gefährdet.</a:t>
            </a:r>
          </a:p>
          <a:p>
            <a:endParaRPr lang="de-DE" sz="2400" dirty="0"/>
          </a:p>
          <a:p>
            <a:pPr marL="0" indent="0">
              <a:buNone/>
            </a:pPr>
            <a:r>
              <a:rPr lang="de-DE" sz="2400" b="1" u="sng" dirty="0"/>
              <a:t>§§ 86, 42 BGB</a:t>
            </a:r>
          </a:p>
          <a:p>
            <a:pPr marL="0" indent="0">
              <a:buNone/>
            </a:pPr>
            <a:r>
              <a:rPr lang="de-DE" sz="2400" dirty="0"/>
              <a:t>Die Stiftung wird aufgelöst durch </a:t>
            </a:r>
            <a:r>
              <a:rPr lang="de-DE" sz="2400" b="1" dirty="0"/>
              <a:t>Eröffnung des Insolvenzverfahrens</a:t>
            </a:r>
            <a:r>
              <a:rPr lang="de-DE" sz="2400" dirty="0"/>
              <a:t> und den </a:t>
            </a:r>
            <a:r>
              <a:rPr lang="de-DE" sz="2400" b="1" dirty="0"/>
              <a:t>rechtskräftigen Beschluss, durch den die Eröffnung eines Insolvenzverfahrens mangels Masse abgelehnt</a:t>
            </a:r>
            <a:r>
              <a:rPr lang="de-DE" sz="2400" dirty="0"/>
              <a:t> wird.</a:t>
            </a:r>
          </a:p>
          <a:p>
            <a:endParaRPr lang="de-DE" sz="2400" dirty="0"/>
          </a:p>
          <a:p>
            <a:endParaRPr lang="de-DE" sz="2400" b="1" dirty="0">
              <a:solidFill>
                <a:srgbClr val="FF0000"/>
              </a:solidFill>
            </a:endParaRPr>
          </a:p>
        </p:txBody>
      </p:sp>
    </p:spTree>
    <p:extLst>
      <p:ext uri="{BB962C8B-B14F-4D97-AF65-F5344CB8AC3E}">
        <p14:creationId xmlns:p14="http://schemas.microsoft.com/office/powerpoint/2010/main" val="27789947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71E71D9-6B3A-0AAF-A7F2-C4570D6B2631}"/>
              </a:ext>
            </a:extLst>
          </p:cNvPr>
          <p:cNvSpPr>
            <a:spLocks noGrp="1"/>
          </p:cNvSpPr>
          <p:nvPr>
            <p:ph type="title"/>
          </p:nvPr>
        </p:nvSpPr>
        <p:spPr/>
        <p:txBody>
          <a:bodyPr/>
          <a:lstStyle/>
          <a:p>
            <a:endParaRPr lang="de-DE"/>
          </a:p>
        </p:txBody>
      </p:sp>
      <p:sp>
        <p:nvSpPr>
          <p:cNvPr id="3" name="Fußzeilenplatzhalter 2">
            <a:extLst>
              <a:ext uri="{FF2B5EF4-FFF2-40B4-BE49-F238E27FC236}">
                <a16:creationId xmlns:a16="http://schemas.microsoft.com/office/drawing/2014/main" xmlns="" id="{05DDF18B-2054-BDCD-EAF1-32E26502B489}"/>
              </a:ext>
            </a:extLst>
          </p:cNvPr>
          <p:cNvSpPr>
            <a:spLocks noGrp="1"/>
          </p:cNvSpPr>
          <p:nvPr>
            <p:ph type="ftr" sz="quarter" idx="11"/>
          </p:nvPr>
        </p:nvSpPr>
        <p:spPr/>
        <p:txBody>
          <a:bodyPr/>
          <a:lstStyle/>
          <a:p>
            <a:r>
              <a:rPr lang="de-DE"/>
              <a:t>Präsentationsname, Einzeilig, Maximal 50 Zeichen</a:t>
            </a:r>
          </a:p>
        </p:txBody>
      </p:sp>
      <p:sp>
        <p:nvSpPr>
          <p:cNvPr id="4" name="Textplatzhalter 3">
            <a:extLst>
              <a:ext uri="{FF2B5EF4-FFF2-40B4-BE49-F238E27FC236}">
                <a16:creationId xmlns:a16="http://schemas.microsoft.com/office/drawing/2014/main" xmlns="" id="{63226B06-3AA0-6FF2-0F03-14AB87211476}"/>
              </a:ext>
            </a:extLst>
          </p:cNvPr>
          <p:cNvSpPr>
            <a:spLocks noGrp="1"/>
          </p:cNvSpPr>
          <p:nvPr>
            <p:ph type="body" sz="quarter" idx="13"/>
          </p:nvPr>
        </p:nvSpPr>
        <p:spPr>
          <a:xfrm>
            <a:off x="554786" y="1582615"/>
            <a:ext cx="9525839" cy="5826370"/>
          </a:xfrm>
        </p:spPr>
        <p:txBody>
          <a:bodyPr/>
          <a:lstStyle/>
          <a:p>
            <a:r>
              <a:rPr lang="de-DE" sz="2400" dirty="0">
                <a:solidFill>
                  <a:srgbClr val="FF0000"/>
                </a:solidFill>
              </a:rPr>
              <a:t>Geltendes Landesrecht</a:t>
            </a:r>
          </a:p>
          <a:p>
            <a:endParaRPr lang="de-DE" sz="2400" dirty="0">
              <a:solidFill>
                <a:srgbClr val="FF0000"/>
              </a:solidFill>
            </a:endParaRPr>
          </a:p>
          <a:p>
            <a:pPr marL="0" indent="0">
              <a:buNone/>
            </a:pPr>
            <a:r>
              <a:rPr lang="de-DE" sz="2400" b="1" dirty="0"/>
              <a:t>Die verschiedenen </a:t>
            </a:r>
            <a:r>
              <a:rPr lang="de-DE" sz="2400" dirty="0"/>
              <a:t>landesrechtlichen</a:t>
            </a:r>
            <a:r>
              <a:rPr lang="de-DE" sz="2400" b="1" dirty="0"/>
              <a:t> Voraussetzungen</a:t>
            </a:r>
            <a:r>
              <a:rPr lang="de-DE" sz="2400" dirty="0"/>
              <a:t> für die Auflösung:</a:t>
            </a:r>
          </a:p>
          <a:p>
            <a:r>
              <a:rPr lang="de-DE" sz="2400" i="1" dirty="0"/>
              <a:t>soweit das Stiftungsgeschäft/die Satzung dem nicht entgegenstehen;</a:t>
            </a:r>
          </a:p>
          <a:p>
            <a:r>
              <a:rPr lang="de-DE" sz="2400" i="1" dirty="0"/>
              <a:t>wenn das Stiftungsgeschäft/die Satzung die Auflösung vorsieht oder bei wesentlicher Änderung der Verhältnisse;</a:t>
            </a:r>
          </a:p>
          <a:p>
            <a:r>
              <a:rPr lang="de-DE" sz="2400" i="1" dirty="0"/>
              <a:t>bei wesentlicher Änderung der Verhältnisse;</a:t>
            </a:r>
          </a:p>
          <a:p>
            <a:r>
              <a:rPr lang="de-DE" sz="2400" i="1" dirty="0"/>
              <a:t>soweit die Satzung nicht entgegensteht bei wesentlicher Änderung der Verhältnisse;</a:t>
            </a:r>
          </a:p>
          <a:p>
            <a:r>
              <a:rPr lang="de-DE" sz="2400" i="1" dirty="0"/>
              <a:t>sachliche Voraussetzungen im Stiftungsgeschäft/in der Satzung festgelegt oder der Stiftungszweck erreicht ist oder nicht mehr erfüllt werden kann. </a:t>
            </a:r>
          </a:p>
          <a:p>
            <a:pPr marL="0" indent="0">
              <a:buNone/>
            </a:pPr>
            <a:endParaRPr lang="de-DE" sz="2400" dirty="0"/>
          </a:p>
          <a:p>
            <a:endParaRPr lang="de-DE" sz="2400" dirty="0">
              <a:solidFill>
                <a:srgbClr val="FF0000"/>
              </a:solidFill>
            </a:endParaRPr>
          </a:p>
        </p:txBody>
      </p:sp>
    </p:spTree>
    <p:extLst>
      <p:ext uri="{BB962C8B-B14F-4D97-AF65-F5344CB8AC3E}">
        <p14:creationId xmlns:p14="http://schemas.microsoft.com/office/powerpoint/2010/main" val="2113359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5A5D530-093D-671F-8834-75D16E1380C7}"/>
              </a:ext>
            </a:extLst>
          </p:cNvPr>
          <p:cNvSpPr>
            <a:spLocks noGrp="1"/>
          </p:cNvSpPr>
          <p:nvPr>
            <p:ph type="title"/>
          </p:nvPr>
        </p:nvSpPr>
        <p:spPr/>
        <p:txBody>
          <a:bodyPr/>
          <a:lstStyle/>
          <a:p>
            <a:endParaRPr lang="de-DE"/>
          </a:p>
        </p:txBody>
      </p:sp>
      <p:sp>
        <p:nvSpPr>
          <p:cNvPr id="3" name="Fußzeilenplatzhalter 2">
            <a:extLst>
              <a:ext uri="{FF2B5EF4-FFF2-40B4-BE49-F238E27FC236}">
                <a16:creationId xmlns:a16="http://schemas.microsoft.com/office/drawing/2014/main" xmlns="" id="{AFDE807E-E9A9-9D78-240A-90D38D042641}"/>
              </a:ext>
            </a:extLst>
          </p:cNvPr>
          <p:cNvSpPr>
            <a:spLocks noGrp="1"/>
          </p:cNvSpPr>
          <p:nvPr>
            <p:ph type="ftr" sz="quarter" idx="11"/>
          </p:nvPr>
        </p:nvSpPr>
        <p:spPr/>
        <p:txBody>
          <a:bodyPr/>
          <a:lstStyle/>
          <a:p>
            <a:r>
              <a:rPr lang="de-DE"/>
              <a:t>Präsentationsname, Einzeilig, Maximal 50 Zeichen</a:t>
            </a:r>
          </a:p>
        </p:txBody>
      </p:sp>
      <p:sp>
        <p:nvSpPr>
          <p:cNvPr id="4" name="Textplatzhalter 3">
            <a:extLst>
              <a:ext uri="{FF2B5EF4-FFF2-40B4-BE49-F238E27FC236}">
                <a16:creationId xmlns:a16="http://schemas.microsoft.com/office/drawing/2014/main" xmlns="" id="{44AA14B0-8554-3875-E5BD-C3D63DD4AF6D}"/>
              </a:ext>
            </a:extLst>
          </p:cNvPr>
          <p:cNvSpPr>
            <a:spLocks noGrp="1"/>
          </p:cNvSpPr>
          <p:nvPr>
            <p:ph type="body" sz="quarter" idx="13"/>
          </p:nvPr>
        </p:nvSpPr>
        <p:spPr>
          <a:xfrm>
            <a:off x="554786" y="1582615"/>
            <a:ext cx="9316045" cy="5015989"/>
          </a:xfrm>
        </p:spPr>
        <p:txBody>
          <a:bodyPr/>
          <a:lstStyle/>
          <a:p>
            <a:r>
              <a:rPr lang="de-DE" sz="2400" dirty="0">
                <a:solidFill>
                  <a:srgbClr val="FF0000"/>
                </a:solidFill>
              </a:rPr>
              <a:t>Verfassungsrechtliche Kompetenzlage</a:t>
            </a:r>
          </a:p>
          <a:p>
            <a:endParaRPr lang="de-DE" sz="2400" dirty="0">
              <a:solidFill>
                <a:srgbClr val="FF0000"/>
              </a:solidFill>
            </a:endParaRPr>
          </a:p>
          <a:p>
            <a:r>
              <a:rPr lang="de-DE" sz="2400" dirty="0"/>
              <a:t>Art. 74 Abs. 1 Nr. 1 GG</a:t>
            </a:r>
            <a:br>
              <a:rPr lang="de-DE" sz="2400" dirty="0"/>
            </a:br>
            <a:r>
              <a:rPr lang="de-DE" sz="2400" dirty="0"/>
              <a:t/>
            </a:r>
            <a:br>
              <a:rPr lang="de-DE" sz="2400" dirty="0"/>
            </a:br>
            <a:r>
              <a:rPr lang="de-DE" sz="2400" b="0" i="0" dirty="0">
                <a:solidFill>
                  <a:srgbClr val="333333"/>
                </a:solidFill>
                <a:effectLst/>
              </a:rPr>
              <a:t>(1) Die konkurrierende Gesetzgebung erstreckt sich auf folgende Gebiete:</a:t>
            </a:r>
            <a:br>
              <a:rPr lang="de-DE" sz="2400" b="0" i="0" dirty="0">
                <a:solidFill>
                  <a:srgbClr val="333333"/>
                </a:solidFill>
                <a:effectLst/>
              </a:rPr>
            </a:br>
            <a:r>
              <a:rPr lang="de-DE" sz="2400" b="0" i="0" dirty="0">
                <a:solidFill>
                  <a:srgbClr val="333333"/>
                </a:solidFill>
                <a:effectLst/>
              </a:rPr>
              <a:t/>
            </a:r>
            <a:br>
              <a:rPr lang="de-DE" sz="2400" b="0" i="0" dirty="0">
                <a:solidFill>
                  <a:srgbClr val="333333"/>
                </a:solidFill>
                <a:effectLst/>
              </a:rPr>
            </a:br>
            <a:r>
              <a:rPr lang="de-DE" sz="2400" b="0" i="0" dirty="0">
                <a:solidFill>
                  <a:srgbClr val="333333"/>
                </a:solidFill>
                <a:effectLst/>
              </a:rPr>
              <a:t>1.	das bürgerliche Recht, …</a:t>
            </a:r>
            <a:endParaRPr lang="de-DE" sz="2400" dirty="0"/>
          </a:p>
        </p:txBody>
      </p:sp>
    </p:spTree>
    <p:extLst>
      <p:ext uri="{BB962C8B-B14F-4D97-AF65-F5344CB8AC3E}">
        <p14:creationId xmlns:p14="http://schemas.microsoft.com/office/powerpoint/2010/main" val="34069096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61AFEF8-E075-BC08-1085-584FD64A9D33}"/>
              </a:ext>
            </a:extLst>
          </p:cNvPr>
          <p:cNvSpPr>
            <a:spLocks noGrp="1"/>
          </p:cNvSpPr>
          <p:nvPr>
            <p:ph type="title"/>
          </p:nvPr>
        </p:nvSpPr>
        <p:spPr/>
        <p:txBody>
          <a:bodyPr/>
          <a:lstStyle/>
          <a:p>
            <a:endParaRPr lang="de-DE"/>
          </a:p>
        </p:txBody>
      </p:sp>
      <p:sp>
        <p:nvSpPr>
          <p:cNvPr id="3" name="Fußzeilenplatzhalter 2">
            <a:extLst>
              <a:ext uri="{FF2B5EF4-FFF2-40B4-BE49-F238E27FC236}">
                <a16:creationId xmlns:a16="http://schemas.microsoft.com/office/drawing/2014/main" xmlns="" id="{06491656-F887-4822-59ED-8A37FC39F525}"/>
              </a:ext>
            </a:extLst>
          </p:cNvPr>
          <p:cNvSpPr>
            <a:spLocks noGrp="1"/>
          </p:cNvSpPr>
          <p:nvPr>
            <p:ph type="ftr" sz="quarter" idx="11"/>
          </p:nvPr>
        </p:nvSpPr>
        <p:spPr/>
        <p:txBody>
          <a:bodyPr/>
          <a:lstStyle/>
          <a:p>
            <a:endParaRPr lang="de-DE" dirty="0"/>
          </a:p>
        </p:txBody>
      </p:sp>
      <p:sp>
        <p:nvSpPr>
          <p:cNvPr id="4" name="Textplatzhalter 3">
            <a:extLst>
              <a:ext uri="{FF2B5EF4-FFF2-40B4-BE49-F238E27FC236}">
                <a16:creationId xmlns:a16="http://schemas.microsoft.com/office/drawing/2014/main" xmlns="" id="{910FD9D3-CEB7-F3EE-E3C8-F96C4763497B}"/>
              </a:ext>
            </a:extLst>
          </p:cNvPr>
          <p:cNvSpPr>
            <a:spLocks noGrp="1"/>
          </p:cNvSpPr>
          <p:nvPr>
            <p:ph type="body" sz="quarter" idx="13"/>
          </p:nvPr>
        </p:nvSpPr>
        <p:spPr>
          <a:xfrm>
            <a:off x="554786" y="1465385"/>
            <a:ext cx="9398106" cy="5978769"/>
          </a:xfrm>
        </p:spPr>
        <p:txBody>
          <a:bodyPr/>
          <a:lstStyle/>
          <a:p>
            <a:r>
              <a:rPr lang="de-DE" sz="2400" dirty="0">
                <a:solidFill>
                  <a:srgbClr val="FF0000"/>
                </a:solidFill>
              </a:rPr>
              <a:t>Neues Stiftungsrecht</a:t>
            </a:r>
          </a:p>
          <a:p>
            <a:pPr marL="0" indent="0">
              <a:buNone/>
            </a:pPr>
            <a:endParaRPr lang="de-DE" sz="2400" dirty="0">
              <a:solidFill>
                <a:srgbClr val="FF0000"/>
              </a:solidFill>
            </a:endParaRPr>
          </a:p>
          <a:p>
            <a:r>
              <a:rPr lang="de-DE" sz="2400" dirty="0"/>
              <a:t>Künftig </a:t>
            </a:r>
            <a:r>
              <a:rPr lang="de-DE" sz="2400" b="1" dirty="0"/>
              <a:t>abschließende</a:t>
            </a:r>
            <a:r>
              <a:rPr lang="de-DE" sz="2400" dirty="0"/>
              <a:t> und </a:t>
            </a:r>
            <a:r>
              <a:rPr lang="de-DE" sz="2400" b="1" dirty="0"/>
              <a:t>zwingende</a:t>
            </a:r>
            <a:r>
              <a:rPr lang="de-DE" sz="2400" dirty="0"/>
              <a:t> Regelungen über die Beendigung von Stiftungen in den §§ 87 bis 87c BGB-neu.</a:t>
            </a:r>
          </a:p>
          <a:p>
            <a:endParaRPr lang="de-DE" sz="2400" dirty="0"/>
          </a:p>
          <a:p>
            <a:r>
              <a:rPr lang="de-DE" sz="2400" dirty="0"/>
              <a:t>Auflösung/Aufhebung ist </a:t>
            </a:r>
            <a:r>
              <a:rPr lang="de-DE" sz="2400" b="1" dirty="0"/>
              <a:t>nachrangig gegenüber Satzungsänderungen</a:t>
            </a:r>
            <a:r>
              <a:rPr lang="de-DE" sz="2400" dirty="0"/>
              <a:t>.</a:t>
            </a:r>
          </a:p>
          <a:p>
            <a:endParaRPr lang="de-DE" sz="2400" dirty="0"/>
          </a:p>
          <a:p>
            <a:r>
              <a:rPr lang="de-DE" sz="2400" dirty="0"/>
              <a:t>Grundsätzlich hat die </a:t>
            </a:r>
            <a:r>
              <a:rPr lang="de-DE" sz="2400" b="1" dirty="0"/>
              <a:t>Auflösung </a:t>
            </a:r>
            <a:r>
              <a:rPr lang="de-DE" sz="2400" dirty="0"/>
              <a:t>durch die Stiftungsorgane </a:t>
            </a:r>
            <a:r>
              <a:rPr lang="de-DE" sz="2400" b="1" dirty="0"/>
              <a:t>Vorrang vor</a:t>
            </a:r>
            <a:r>
              <a:rPr lang="de-DE" sz="2400" dirty="0"/>
              <a:t> der </a:t>
            </a:r>
            <a:r>
              <a:rPr lang="de-DE" sz="2400" b="1" dirty="0"/>
              <a:t>Aufhebung</a:t>
            </a:r>
            <a:r>
              <a:rPr lang="de-DE" sz="2400" dirty="0"/>
              <a:t> durch die Stiftungsbehörde. </a:t>
            </a:r>
          </a:p>
          <a:p>
            <a:endParaRPr lang="de-DE" sz="2400" dirty="0"/>
          </a:p>
          <a:p>
            <a:r>
              <a:rPr lang="de-DE" sz="2400" dirty="0"/>
              <a:t>Einheitliche Auflösungs- und Aufhebungsgründe, die die Beendigung notleidender Stiftungen ohne Zukunftsperspektive erleichtern.</a:t>
            </a:r>
          </a:p>
        </p:txBody>
      </p:sp>
    </p:spTree>
    <p:extLst>
      <p:ext uri="{BB962C8B-B14F-4D97-AF65-F5344CB8AC3E}">
        <p14:creationId xmlns:p14="http://schemas.microsoft.com/office/powerpoint/2010/main" val="27916610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BFA2B5A-F5F7-F98F-9646-8171EC706910}"/>
              </a:ext>
            </a:extLst>
          </p:cNvPr>
          <p:cNvSpPr>
            <a:spLocks noGrp="1"/>
          </p:cNvSpPr>
          <p:nvPr>
            <p:ph type="title"/>
          </p:nvPr>
        </p:nvSpPr>
        <p:spPr/>
        <p:txBody>
          <a:bodyPr/>
          <a:lstStyle/>
          <a:p>
            <a:endParaRPr lang="de-DE"/>
          </a:p>
        </p:txBody>
      </p:sp>
      <p:sp>
        <p:nvSpPr>
          <p:cNvPr id="3" name="Fußzeilenplatzhalter 2">
            <a:extLst>
              <a:ext uri="{FF2B5EF4-FFF2-40B4-BE49-F238E27FC236}">
                <a16:creationId xmlns:a16="http://schemas.microsoft.com/office/drawing/2014/main" xmlns="" id="{7091E9C8-5C32-2D5A-4A20-3D5498E2AA89}"/>
              </a:ext>
            </a:extLst>
          </p:cNvPr>
          <p:cNvSpPr>
            <a:spLocks noGrp="1"/>
          </p:cNvSpPr>
          <p:nvPr>
            <p:ph type="ftr" sz="quarter" idx="11"/>
          </p:nvPr>
        </p:nvSpPr>
        <p:spPr/>
        <p:txBody>
          <a:bodyPr/>
          <a:lstStyle/>
          <a:p>
            <a:endParaRPr lang="de-DE" dirty="0"/>
          </a:p>
        </p:txBody>
      </p:sp>
      <p:sp>
        <p:nvSpPr>
          <p:cNvPr id="4" name="Textplatzhalter 3">
            <a:extLst>
              <a:ext uri="{FF2B5EF4-FFF2-40B4-BE49-F238E27FC236}">
                <a16:creationId xmlns:a16="http://schemas.microsoft.com/office/drawing/2014/main" xmlns="" id="{B88813F3-FA00-CF97-86F8-F9CB9BD3A528}"/>
              </a:ext>
            </a:extLst>
          </p:cNvPr>
          <p:cNvSpPr>
            <a:spLocks noGrp="1"/>
          </p:cNvSpPr>
          <p:nvPr>
            <p:ph type="body" sz="quarter" idx="13"/>
          </p:nvPr>
        </p:nvSpPr>
        <p:spPr>
          <a:xfrm>
            <a:off x="554786" y="1359877"/>
            <a:ext cx="9525839" cy="6107723"/>
          </a:xfrm>
        </p:spPr>
        <p:txBody>
          <a:bodyPr/>
          <a:lstStyle/>
          <a:p>
            <a:r>
              <a:rPr lang="de-DE" sz="1800" b="1" dirty="0">
                <a:solidFill>
                  <a:srgbClr val="FF0000"/>
                </a:solidFill>
              </a:rPr>
              <a:t>Auflösungs- und Aufhebungsgründe nach neuem Recht</a:t>
            </a:r>
          </a:p>
          <a:p>
            <a:pPr marL="0" indent="0">
              <a:buNone/>
            </a:pPr>
            <a:endParaRPr lang="de-DE" sz="1800" b="1" dirty="0">
              <a:solidFill>
                <a:srgbClr val="FF0000"/>
              </a:solidFill>
            </a:endParaRPr>
          </a:p>
          <a:p>
            <a:r>
              <a:rPr lang="de-DE" sz="1800" dirty="0"/>
              <a:t>Nach den §§ 87 Absatz 1 und 87a Absatz BGB-neu </a:t>
            </a:r>
            <a:r>
              <a:rPr lang="de-DE" sz="1800" b="1" u="sng" dirty="0"/>
              <a:t>kann</a:t>
            </a:r>
            <a:r>
              <a:rPr lang="de-DE" sz="1800" dirty="0"/>
              <a:t> eine Stiftung aufgelöst oder aufgehoben werden, wenn die Stiftung </a:t>
            </a:r>
            <a:r>
              <a:rPr lang="de-DE" sz="1800" b="1" dirty="0"/>
              <a:t>ihren Zweck endgültig nicht mehr dauernd und nachhaltig erfüllen</a:t>
            </a:r>
            <a:r>
              <a:rPr lang="de-DE" sz="1800" dirty="0"/>
              <a:t> kann. </a:t>
            </a:r>
          </a:p>
          <a:p>
            <a:endParaRPr lang="de-DE" sz="1800" dirty="0"/>
          </a:p>
          <a:p>
            <a:r>
              <a:rPr lang="de-DE" sz="1800" dirty="0"/>
              <a:t>Nach § 87 Absatz 2 und § 87a Absatz 2 Nummer 1 BGB-neu ist eine </a:t>
            </a:r>
            <a:r>
              <a:rPr lang="de-DE" sz="1800" b="1" dirty="0"/>
              <a:t>Verbrauchsstiftung</a:t>
            </a:r>
            <a:r>
              <a:rPr lang="de-DE" sz="1800" dirty="0"/>
              <a:t> aufzulösen/aufzuheben, wenn die Zeit, für die sie errichtet wurde, abgelaufen ist. </a:t>
            </a:r>
          </a:p>
          <a:p>
            <a:pPr marL="0" indent="0">
              <a:buNone/>
            </a:pPr>
            <a:endParaRPr lang="de-DE" sz="1800" dirty="0"/>
          </a:p>
          <a:p>
            <a:r>
              <a:rPr lang="de-DE" sz="1800" dirty="0"/>
              <a:t>Nach § 87a Absatz 2 Nummer 2 und 3 BGB-neu </a:t>
            </a:r>
            <a:r>
              <a:rPr lang="de-DE" sz="1800" b="1" u="sng" dirty="0"/>
              <a:t>ist</a:t>
            </a:r>
            <a:r>
              <a:rPr lang="de-DE" sz="1800" dirty="0"/>
              <a:t> eine Stiftung auch aufzuheben, wenn</a:t>
            </a:r>
          </a:p>
          <a:p>
            <a:pPr marL="720725" indent="-360363"/>
            <a:r>
              <a:rPr lang="de-DE" sz="1800" dirty="0"/>
              <a:t>die Stiftung das </a:t>
            </a:r>
            <a:r>
              <a:rPr lang="de-DE" sz="1800" b="1" dirty="0"/>
              <a:t>Gemeinwohl gefährdet</a:t>
            </a:r>
            <a:r>
              <a:rPr lang="de-DE" sz="1800" dirty="0"/>
              <a:t>, und diese Gemeinwohlgefährdung nicht auf andere Weise beseitigt werden kann,</a:t>
            </a:r>
          </a:p>
          <a:p>
            <a:pPr marL="685800" indent="-325438"/>
            <a:r>
              <a:rPr lang="de-DE" sz="1800" dirty="0"/>
              <a:t>der </a:t>
            </a:r>
            <a:r>
              <a:rPr lang="de-DE" sz="1800" b="1" dirty="0"/>
              <a:t>Verwaltungssitz im Ausland</a:t>
            </a:r>
            <a:r>
              <a:rPr lang="de-DE" sz="1800" dirty="0"/>
              <a:t> begründet wurde und die Stiftungsbehörde nicht innerhalb angemessener Zeit erreichen kann, dass der Verwaltungssitz wieder ins Inland verlegt wird.</a:t>
            </a:r>
          </a:p>
          <a:p>
            <a:pPr marL="360362" indent="0">
              <a:buNone/>
            </a:pPr>
            <a:r>
              <a:rPr lang="de-DE" sz="1800" dirty="0"/>
              <a:t> </a:t>
            </a:r>
          </a:p>
          <a:p>
            <a:pPr marL="360363" indent="-360363"/>
            <a:r>
              <a:rPr lang="de-DE" sz="1800" dirty="0"/>
              <a:t>Nach § 87b BGB-neu wird die Stiftung weiterhin auch durch Eröffnung des </a:t>
            </a:r>
            <a:r>
              <a:rPr lang="de-DE" sz="1800" b="1" dirty="0"/>
              <a:t>Insolvenzverfahrens</a:t>
            </a:r>
            <a:r>
              <a:rPr lang="de-DE" sz="1800" dirty="0"/>
              <a:t> aufgelöst oder durch den Beschluss, durch den die Eröffnung des Insolvenzverfahrens mangels Masse abgewiesen wird.</a:t>
            </a:r>
          </a:p>
          <a:p>
            <a:endParaRPr lang="de-DE" sz="1800" dirty="0"/>
          </a:p>
        </p:txBody>
      </p:sp>
    </p:spTree>
    <p:extLst>
      <p:ext uri="{BB962C8B-B14F-4D97-AF65-F5344CB8AC3E}">
        <p14:creationId xmlns:p14="http://schemas.microsoft.com/office/powerpoint/2010/main" val="13302896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85AA86F-C1E9-A1F6-B04B-3BCC04954579}"/>
              </a:ext>
            </a:extLst>
          </p:cNvPr>
          <p:cNvSpPr>
            <a:spLocks noGrp="1"/>
          </p:cNvSpPr>
          <p:nvPr>
            <p:ph type="title"/>
          </p:nvPr>
        </p:nvSpPr>
        <p:spPr/>
        <p:txBody>
          <a:bodyPr/>
          <a:lstStyle/>
          <a:p>
            <a:endParaRPr lang="de-DE"/>
          </a:p>
        </p:txBody>
      </p:sp>
      <p:sp>
        <p:nvSpPr>
          <p:cNvPr id="3" name="Fußzeilenplatzhalter 2">
            <a:extLst>
              <a:ext uri="{FF2B5EF4-FFF2-40B4-BE49-F238E27FC236}">
                <a16:creationId xmlns:a16="http://schemas.microsoft.com/office/drawing/2014/main" xmlns="" id="{7976B8C4-DEEB-548F-4DEF-A92EF7AC6636}"/>
              </a:ext>
            </a:extLst>
          </p:cNvPr>
          <p:cNvSpPr>
            <a:spLocks noGrp="1"/>
          </p:cNvSpPr>
          <p:nvPr>
            <p:ph type="ftr" sz="quarter" idx="11"/>
          </p:nvPr>
        </p:nvSpPr>
        <p:spPr/>
        <p:txBody>
          <a:bodyPr/>
          <a:lstStyle/>
          <a:p>
            <a:endParaRPr lang="de-DE" dirty="0"/>
          </a:p>
        </p:txBody>
      </p:sp>
      <p:sp>
        <p:nvSpPr>
          <p:cNvPr id="4" name="Textplatzhalter 3">
            <a:extLst>
              <a:ext uri="{FF2B5EF4-FFF2-40B4-BE49-F238E27FC236}">
                <a16:creationId xmlns:a16="http://schemas.microsoft.com/office/drawing/2014/main" xmlns="" id="{A724BCB5-8368-15D8-F2F8-65BE8AD2A32F}"/>
              </a:ext>
            </a:extLst>
          </p:cNvPr>
          <p:cNvSpPr>
            <a:spLocks noGrp="1"/>
          </p:cNvSpPr>
          <p:nvPr>
            <p:ph type="body" sz="quarter" idx="13"/>
          </p:nvPr>
        </p:nvSpPr>
        <p:spPr>
          <a:xfrm>
            <a:off x="554786" y="1547445"/>
            <a:ext cx="9409829" cy="5673969"/>
          </a:xfrm>
        </p:spPr>
        <p:txBody>
          <a:bodyPr/>
          <a:lstStyle/>
          <a:p>
            <a:pPr marL="276225" indent="-285750">
              <a:spcBef>
                <a:spcPts val="600"/>
              </a:spcBef>
              <a:buFontTx/>
              <a:buChar char="-"/>
            </a:pPr>
            <a:r>
              <a:rPr lang="de-DE" sz="2000" dirty="0"/>
              <a:t>Stifter/innen, die eine testamentarische Stiftungsgründung beabsichtigen, und zugleich </a:t>
            </a:r>
            <a:r>
              <a:rPr lang="de-DE" sz="2000" b="1" dirty="0"/>
              <a:t>Dauertestamentsvollstreckung</a:t>
            </a:r>
            <a:r>
              <a:rPr lang="de-DE" sz="2000" dirty="0"/>
              <a:t> über das der Stiftung zuzuwendende Vermögen angeordnet haben, sollten ihre testamentarische Verfügung neu regeln (§ 81 Abs. 1 Nr. 2 BGB-neu) </a:t>
            </a:r>
            <a:r>
              <a:rPr lang="de-DE" sz="2000" dirty="0">
                <a:sym typeface="Wingdings" panose="05000000000000000000" pitchFamily="2" charset="2"/>
              </a:rPr>
              <a:t> Abwicklungsvollstreckung</a:t>
            </a:r>
          </a:p>
          <a:p>
            <a:pPr marL="276225" indent="-285750">
              <a:spcBef>
                <a:spcPts val="600"/>
              </a:spcBef>
              <a:buFontTx/>
              <a:buChar char="-"/>
            </a:pPr>
            <a:endParaRPr lang="de-DE" sz="2000" dirty="0"/>
          </a:p>
          <a:p>
            <a:pPr marL="276225" indent="-285750">
              <a:spcBef>
                <a:spcPts val="600"/>
              </a:spcBef>
              <a:buFontTx/>
              <a:buChar char="-"/>
            </a:pPr>
            <a:r>
              <a:rPr lang="de-DE" sz="2000" b="0" dirty="0"/>
              <a:t>Bei Stiftungsgründung insbesondere die Aspekte gründlich abwägen, die ausschließlich im Rahmen der „Errichtungssatzung“ geregelt werden können: Hybrid-Stiftung (§ 83b Abs. 3 BGB-neu) sowie Sonderregeln zu Satzungsänderungen (§ 85 Abs. 4 S. 1 und 2 BGB-neu); insbesondere bei kleineren Stiftunge</a:t>
            </a:r>
            <a:r>
              <a:rPr lang="de-DE" sz="2000" dirty="0"/>
              <a:t>n Regelungen, unter welchen Voraussetzungen eine Umwandlung in Verbrauchsstiftung / Zulegung etc. zulässig sein soll </a:t>
            </a:r>
            <a:br>
              <a:rPr lang="de-DE" sz="2000" dirty="0"/>
            </a:br>
            <a:endParaRPr lang="de-DE" sz="2000" b="0" dirty="0"/>
          </a:p>
          <a:p>
            <a:pPr marL="276225" indent="-285750">
              <a:spcBef>
                <a:spcPts val="600"/>
              </a:spcBef>
              <a:buFontTx/>
              <a:buChar char="-"/>
            </a:pPr>
            <a:r>
              <a:rPr lang="de-DE" sz="2000" dirty="0"/>
              <a:t>Haftungsverschärfung für ehrenamtliche Organmitglieder (abweichend von § 31a BGB) in Erwägung ziehen i.V.m. D&amp;O-Versicherung (Versicherungsbedingungen aufmerksam prüfen)</a:t>
            </a:r>
            <a:endParaRPr lang="de-DE" sz="2000" b="0" dirty="0"/>
          </a:p>
          <a:p>
            <a:pPr marL="276225" indent="-285750">
              <a:spcBef>
                <a:spcPts val="600"/>
              </a:spcBef>
              <a:buFontTx/>
              <a:buChar char="-"/>
            </a:pPr>
            <a:r>
              <a:rPr lang="de-DE" sz="2000" dirty="0"/>
              <a:t>Soll die Verwendung von positiven Umschichtungsergebnissen für den Stiftungszweck ausgeschlossen werden? </a:t>
            </a:r>
            <a:br>
              <a:rPr lang="de-DE" sz="2000" dirty="0"/>
            </a:br>
            <a:r>
              <a:rPr lang="de-DE" sz="2000" dirty="0"/>
              <a:t>Ggf. entsprechende Einschränkungen in Satzung aufnehmen </a:t>
            </a:r>
          </a:p>
          <a:p>
            <a:endParaRPr lang="de-DE" sz="2000" dirty="0"/>
          </a:p>
        </p:txBody>
      </p:sp>
    </p:spTree>
    <p:extLst>
      <p:ext uri="{BB962C8B-B14F-4D97-AF65-F5344CB8AC3E}">
        <p14:creationId xmlns:p14="http://schemas.microsoft.com/office/powerpoint/2010/main" val="25354588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74680E5-E527-FBB8-C641-5B41CBFAC43B}"/>
              </a:ext>
            </a:extLst>
          </p:cNvPr>
          <p:cNvSpPr>
            <a:spLocks noGrp="1"/>
          </p:cNvSpPr>
          <p:nvPr>
            <p:ph type="title"/>
          </p:nvPr>
        </p:nvSpPr>
        <p:spPr/>
        <p:txBody>
          <a:bodyPr/>
          <a:lstStyle/>
          <a:p>
            <a:endParaRPr lang="de-DE"/>
          </a:p>
        </p:txBody>
      </p:sp>
      <p:sp>
        <p:nvSpPr>
          <p:cNvPr id="3" name="Fußzeilenplatzhalter 2">
            <a:extLst>
              <a:ext uri="{FF2B5EF4-FFF2-40B4-BE49-F238E27FC236}">
                <a16:creationId xmlns:a16="http://schemas.microsoft.com/office/drawing/2014/main" xmlns="" id="{7EF7644B-11E5-D88F-E0ED-94B31D222FE1}"/>
              </a:ext>
            </a:extLst>
          </p:cNvPr>
          <p:cNvSpPr>
            <a:spLocks noGrp="1"/>
          </p:cNvSpPr>
          <p:nvPr>
            <p:ph type="ftr" sz="quarter" idx="11"/>
          </p:nvPr>
        </p:nvSpPr>
        <p:spPr/>
        <p:txBody>
          <a:bodyPr/>
          <a:lstStyle/>
          <a:p>
            <a:r>
              <a:rPr lang="de-DE"/>
              <a:t>Präsentationsname, Einzeilig, Maximal 50 Zeichen</a:t>
            </a:r>
          </a:p>
        </p:txBody>
      </p:sp>
      <p:sp>
        <p:nvSpPr>
          <p:cNvPr id="4" name="Textplatzhalter 3">
            <a:extLst>
              <a:ext uri="{FF2B5EF4-FFF2-40B4-BE49-F238E27FC236}">
                <a16:creationId xmlns:a16="http://schemas.microsoft.com/office/drawing/2014/main" xmlns="" id="{4BE60F86-81C5-AE2B-46AC-7E73FD4474FC}"/>
              </a:ext>
            </a:extLst>
          </p:cNvPr>
          <p:cNvSpPr>
            <a:spLocks noGrp="1"/>
          </p:cNvSpPr>
          <p:nvPr>
            <p:ph type="body" sz="quarter" idx="13"/>
          </p:nvPr>
        </p:nvSpPr>
        <p:spPr>
          <a:xfrm>
            <a:off x="554786" y="2066632"/>
            <a:ext cx="9374660" cy="4531972"/>
          </a:xfrm>
        </p:spPr>
        <p:txBody>
          <a:bodyPr/>
          <a:lstStyle/>
          <a:p>
            <a:endParaRPr lang="de-DE" dirty="0"/>
          </a:p>
          <a:p>
            <a:endParaRPr lang="de-DE" dirty="0"/>
          </a:p>
          <a:p>
            <a:pPr marL="0" indent="0">
              <a:buNone/>
            </a:pPr>
            <a:r>
              <a:rPr lang="de-DE" dirty="0"/>
              <a:t>		</a:t>
            </a:r>
            <a:r>
              <a:rPr lang="de-DE" sz="4800" b="1" dirty="0"/>
              <a:t>Herzlichen Dank</a:t>
            </a:r>
          </a:p>
          <a:p>
            <a:pPr marL="0" indent="0">
              <a:buNone/>
            </a:pPr>
            <a:r>
              <a:rPr lang="de-DE" sz="4800" b="1" dirty="0"/>
              <a:t>	für Ihre Aufmerksamkeit </a:t>
            </a:r>
          </a:p>
        </p:txBody>
      </p:sp>
    </p:spTree>
    <p:extLst>
      <p:ext uri="{BB962C8B-B14F-4D97-AF65-F5344CB8AC3E}">
        <p14:creationId xmlns:p14="http://schemas.microsoft.com/office/powerpoint/2010/main" val="1903028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11" name="Inhaltsplatzhalter 10"/>
          <p:cNvSpPr>
            <a:spLocks noGrp="1"/>
          </p:cNvSpPr>
          <p:nvPr>
            <p:ph type="body" sz="quarter" idx="13"/>
          </p:nvPr>
        </p:nvSpPr>
        <p:spPr>
          <a:xfrm>
            <a:off x="554785" y="1524000"/>
            <a:ext cx="8836641" cy="5662107"/>
          </a:xfrm>
        </p:spPr>
        <p:txBody>
          <a:bodyPr/>
          <a:lstStyle/>
          <a:p>
            <a:pPr marL="283510" indent="-283510">
              <a:buAutoNum type="arabicPeriod"/>
            </a:pPr>
            <a:r>
              <a:rPr lang="de-DE" sz="2000" b="1" dirty="0"/>
              <a:t>Einleitung</a:t>
            </a:r>
            <a:br>
              <a:rPr lang="de-DE" sz="2000" b="1" dirty="0"/>
            </a:br>
            <a:endParaRPr lang="de-DE" sz="2000" b="1" dirty="0"/>
          </a:p>
          <a:p>
            <a:pPr marL="283510" indent="-283510">
              <a:buAutoNum type="arabicPeriod"/>
            </a:pPr>
            <a:r>
              <a:rPr lang="de-DE" sz="2000" b="1" dirty="0"/>
              <a:t>Legaldefinition der Stiftung, § 80 BGB</a:t>
            </a:r>
            <a:br>
              <a:rPr lang="de-DE" sz="2000" b="1" dirty="0"/>
            </a:br>
            <a:endParaRPr lang="de-DE" sz="2000" dirty="0"/>
          </a:p>
          <a:p>
            <a:pPr marL="283510" indent="-283510">
              <a:buAutoNum type="arabicPeriod"/>
            </a:pPr>
            <a:r>
              <a:rPr lang="de-DE" sz="2000" b="1" dirty="0"/>
              <a:t>Stiftungsgeschäft, § 81 BGB </a:t>
            </a:r>
            <a:br>
              <a:rPr lang="de-DE" sz="2000" b="1" dirty="0"/>
            </a:br>
            <a:endParaRPr lang="de-DE" sz="2000" b="1" dirty="0"/>
          </a:p>
          <a:p>
            <a:pPr marL="283510" indent="-283510">
              <a:buAutoNum type="arabicPeriod"/>
            </a:pPr>
            <a:r>
              <a:rPr lang="de-DE" sz="2000" b="1" dirty="0"/>
              <a:t>Stiftungsvermögen</a:t>
            </a:r>
            <a:br>
              <a:rPr lang="de-DE" sz="2000" b="1" dirty="0"/>
            </a:br>
            <a:r>
              <a:rPr lang="de-DE" sz="2000" b="1" dirty="0"/>
              <a:t> </a:t>
            </a:r>
          </a:p>
          <a:p>
            <a:pPr marL="283510" indent="-283510">
              <a:buAutoNum type="arabicPeriod"/>
            </a:pPr>
            <a:r>
              <a:rPr lang="de-DE" sz="2000" b="1" dirty="0"/>
              <a:t>Satzungsgestaltung und –</a:t>
            </a:r>
            <a:r>
              <a:rPr lang="de-DE" sz="2000" b="1" dirty="0" err="1"/>
              <a:t>änderungen</a:t>
            </a:r>
            <a:r>
              <a:rPr lang="de-DE" sz="2000" b="1" dirty="0"/>
              <a:t/>
            </a:r>
            <a:br>
              <a:rPr lang="de-DE" sz="2000" b="1" dirty="0"/>
            </a:br>
            <a:endParaRPr lang="de-DE" sz="2000" b="1" dirty="0"/>
          </a:p>
          <a:p>
            <a:pPr marL="283510" indent="-283510">
              <a:buAutoNum type="arabicPeriod"/>
            </a:pPr>
            <a:r>
              <a:rPr lang="de-DE" sz="2000" b="1" dirty="0"/>
              <a:t>Notmaßnahmen durch Stiftungsbehörde </a:t>
            </a:r>
          </a:p>
          <a:p>
            <a:pPr marL="283510" indent="-283510">
              <a:buAutoNum type="arabicPeriod"/>
            </a:pPr>
            <a:endParaRPr lang="de-DE" sz="2000" b="1" dirty="0"/>
          </a:p>
          <a:p>
            <a:pPr marL="283510" indent="-283510">
              <a:buAutoNum type="arabicPeriod"/>
            </a:pPr>
            <a:r>
              <a:rPr lang="de-DE" sz="2000" b="1" dirty="0"/>
              <a:t> Zulegung und Zusammenlegung</a:t>
            </a:r>
          </a:p>
          <a:p>
            <a:pPr marL="283510" indent="-283510">
              <a:buAutoNum type="arabicPeriod"/>
            </a:pPr>
            <a:endParaRPr lang="de-DE" sz="2000" b="1" dirty="0"/>
          </a:p>
          <a:p>
            <a:pPr marL="283510" indent="-283510">
              <a:buAutoNum type="arabicPeriod"/>
            </a:pPr>
            <a:r>
              <a:rPr lang="de-DE" sz="2000" b="1" dirty="0"/>
              <a:t>Beendigung der Stiftung </a:t>
            </a:r>
          </a:p>
        </p:txBody>
      </p:sp>
    </p:spTree>
    <p:extLst>
      <p:ext uri="{BB962C8B-B14F-4D97-AF65-F5344CB8AC3E}">
        <p14:creationId xmlns:p14="http://schemas.microsoft.com/office/powerpoint/2010/main" val="32565408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37858C1-5E59-5DF7-CA8A-F2B7F862FE32}"/>
              </a:ext>
            </a:extLst>
          </p:cNvPr>
          <p:cNvSpPr>
            <a:spLocks noGrp="1"/>
          </p:cNvSpPr>
          <p:nvPr>
            <p:ph type="title"/>
          </p:nvPr>
        </p:nvSpPr>
        <p:spPr/>
        <p:txBody>
          <a:bodyPr/>
          <a:lstStyle/>
          <a:p>
            <a:endParaRPr lang="de-DE"/>
          </a:p>
        </p:txBody>
      </p:sp>
      <p:sp>
        <p:nvSpPr>
          <p:cNvPr id="3" name="Fußzeilenplatzhalter 2">
            <a:extLst>
              <a:ext uri="{FF2B5EF4-FFF2-40B4-BE49-F238E27FC236}">
                <a16:creationId xmlns:a16="http://schemas.microsoft.com/office/drawing/2014/main" xmlns="" id="{2E3F8FE8-BADC-A36E-A2E5-FC59A6B05F4E}"/>
              </a:ext>
            </a:extLst>
          </p:cNvPr>
          <p:cNvSpPr>
            <a:spLocks noGrp="1"/>
          </p:cNvSpPr>
          <p:nvPr>
            <p:ph type="ftr" sz="quarter" idx="11"/>
          </p:nvPr>
        </p:nvSpPr>
        <p:spPr/>
        <p:txBody>
          <a:bodyPr/>
          <a:lstStyle/>
          <a:p>
            <a:endParaRPr lang="de-DE" dirty="0"/>
          </a:p>
        </p:txBody>
      </p:sp>
      <p:sp>
        <p:nvSpPr>
          <p:cNvPr id="4" name="Textplatzhalter 3">
            <a:extLst>
              <a:ext uri="{FF2B5EF4-FFF2-40B4-BE49-F238E27FC236}">
                <a16:creationId xmlns:a16="http://schemas.microsoft.com/office/drawing/2014/main" xmlns="" id="{103B76BF-02AC-F925-6415-48A6FA9C43F9}"/>
              </a:ext>
            </a:extLst>
          </p:cNvPr>
          <p:cNvSpPr>
            <a:spLocks noGrp="1"/>
          </p:cNvSpPr>
          <p:nvPr>
            <p:ph type="body" sz="quarter" idx="13"/>
          </p:nvPr>
        </p:nvSpPr>
        <p:spPr/>
        <p:txBody>
          <a:bodyPr/>
          <a:lstStyle/>
          <a:p>
            <a:endParaRPr lang="de-DE" dirty="0"/>
          </a:p>
          <a:p>
            <a:endParaRPr lang="de-DE" dirty="0"/>
          </a:p>
          <a:p>
            <a:pPr marL="0" indent="0">
              <a:buNone/>
            </a:pPr>
            <a:r>
              <a:rPr lang="de-DE" sz="5400" b="1" dirty="0"/>
              <a:t>1.  Einleitung</a:t>
            </a:r>
          </a:p>
        </p:txBody>
      </p:sp>
    </p:spTree>
    <p:extLst>
      <p:ext uri="{BB962C8B-B14F-4D97-AF65-F5344CB8AC3E}">
        <p14:creationId xmlns:p14="http://schemas.microsoft.com/office/powerpoint/2010/main" val="29253421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3B13BD9-812A-5FEA-7ABD-B32167343D84}"/>
              </a:ext>
            </a:extLst>
          </p:cNvPr>
          <p:cNvSpPr>
            <a:spLocks noGrp="1"/>
          </p:cNvSpPr>
          <p:nvPr>
            <p:ph type="title"/>
          </p:nvPr>
        </p:nvSpPr>
        <p:spPr/>
        <p:txBody>
          <a:bodyPr/>
          <a:lstStyle/>
          <a:p>
            <a:r>
              <a:rPr lang="de-DE" dirty="0"/>
              <a:t>		</a:t>
            </a:r>
            <a:br>
              <a:rPr lang="de-DE" dirty="0"/>
            </a:br>
            <a:r>
              <a:rPr lang="de-DE" dirty="0"/>
              <a:t>			</a:t>
            </a:r>
            <a:endParaRPr lang="de-DE" sz="2400" dirty="0"/>
          </a:p>
        </p:txBody>
      </p:sp>
      <p:sp>
        <p:nvSpPr>
          <p:cNvPr id="3" name="Fußzeilenplatzhalter 2">
            <a:extLst>
              <a:ext uri="{FF2B5EF4-FFF2-40B4-BE49-F238E27FC236}">
                <a16:creationId xmlns:a16="http://schemas.microsoft.com/office/drawing/2014/main" xmlns="" id="{52BED622-17D5-3DCA-4351-01098A0CA351}"/>
              </a:ext>
            </a:extLst>
          </p:cNvPr>
          <p:cNvSpPr>
            <a:spLocks noGrp="1"/>
          </p:cNvSpPr>
          <p:nvPr>
            <p:ph type="ftr" sz="quarter" idx="11"/>
          </p:nvPr>
        </p:nvSpPr>
        <p:spPr/>
        <p:txBody>
          <a:bodyPr/>
          <a:lstStyle/>
          <a:p>
            <a:endParaRPr lang="de-DE" sz="2000" dirty="0"/>
          </a:p>
          <a:p>
            <a:endParaRPr lang="de-DE" sz="2000" dirty="0"/>
          </a:p>
          <a:p>
            <a:r>
              <a:rPr lang="de-DE" sz="2000" dirty="0"/>
              <a:t>	</a:t>
            </a:r>
            <a:r>
              <a:rPr lang="de-DE" sz="4400" b="1" dirty="0"/>
              <a:t>1. Einleitung</a:t>
            </a:r>
          </a:p>
        </p:txBody>
      </p:sp>
      <p:sp>
        <p:nvSpPr>
          <p:cNvPr id="4" name="Textplatzhalter 3">
            <a:extLst>
              <a:ext uri="{FF2B5EF4-FFF2-40B4-BE49-F238E27FC236}">
                <a16:creationId xmlns:a16="http://schemas.microsoft.com/office/drawing/2014/main" xmlns="" id="{AFED1642-0ACB-610B-4717-1FA3045F87E1}"/>
              </a:ext>
            </a:extLst>
          </p:cNvPr>
          <p:cNvSpPr>
            <a:spLocks noGrp="1"/>
          </p:cNvSpPr>
          <p:nvPr>
            <p:ph type="body" sz="quarter" idx="13"/>
          </p:nvPr>
        </p:nvSpPr>
        <p:spPr>
          <a:xfrm>
            <a:off x="554786" y="1592132"/>
            <a:ext cx="8804367" cy="5712310"/>
          </a:xfrm>
        </p:spPr>
        <p:txBody>
          <a:bodyPr/>
          <a:lstStyle/>
          <a:p>
            <a:pPr marL="0" indent="-7938">
              <a:buNone/>
            </a:pPr>
            <a:r>
              <a:rPr lang="de-DE" sz="2000" b="1" dirty="0">
                <a:solidFill>
                  <a:schemeClr val="accent2"/>
                </a:solidFill>
              </a:rPr>
              <a:t>Stiftungsrechtsreform - Inkrafttreten</a:t>
            </a:r>
            <a:br>
              <a:rPr lang="de-DE" sz="2000" b="1" dirty="0">
                <a:solidFill>
                  <a:schemeClr val="accent2"/>
                </a:solidFill>
              </a:rPr>
            </a:br>
            <a:endParaRPr lang="de-DE" sz="2000" b="1" dirty="0">
              <a:solidFill>
                <a:schemeClr val="accent5"/>
              </a:solidFill>
            </a:endParaRPr>
          </a:p>
          <a:p>
            <a:pPr lvl="1"/>
            <a:r>
              <a:rPr lang="de-DE" sz="2000" dirty="0"/>
              <a:t>Gesetz zur Vereinheitlichung des Stiftungsrechts und zur Änderung des Infektionsschutzgesetzes vom 16.7.2021 (verkündet am 22.7.2021, BGBl. I 2021, 2947) </a:t>
            </a:r>
            <a:r>
              <a:rPr lang="de-DE" sz="2000" b="1" dirty="0"/>
              <a:t>tritt am 1. Juli 2023 in Kraft </a:t>
            </a:r>
          </a:p>
          <a:p>
            <a:pPr marL="504017" lvl="1" indent="0">
              <a:buNone/>
            </a:pPr>
            <a:endParaRPr lang="de-DE" sz="2000" b="1" dirty="0"/>
          </a:p>
          <a:p>
            <a:pPr lvl="1"/>
            <a:r>
              <a:rPr lang="de-DE" sz="2000" dirty="0"/>
              <a:t>Stiftungs</a:t>
            </a:r>
            <a:r>
              <a:rPr lang="de-DE" sz="2000" b="1" dirty="0"/>
              <a:t>register </a:t>
            </a:r>
            <a:r>
              <a:rPr lang="de-DE" sz="2000" dirty="0"/>
              <a:t>tritt am </a:t>
            </a:r>
            <a:r>
              <a:rPr lang="de-DE" sz="2000" b="1" dirty="0"/>
              <a:t>1. Januar 2026 </a:t>
            </a:r>
            <a:r>
              <a:rPr lang="de-DE" sz="2000" dirty="0"/>
              <a:t>in Kraft</a:t>
            </a:r>
          </a:p>
          <a:p>
            <a:pPr lvl="1"/>
            <a:endParaRPr lang="de-DE" sz="2000" dirty="0"/>
          </a:p>
          <a:p>
            <a:pPr lvl="1"/>
            <a:r>
              <a:rPr lang="de-DE" sz="2000" dirty="0"/>
              <a:t>Geltung für alle neuen und bereits bestehenden rechtsfähigen Stiftungen</a:t>
            </a:r>
          </a:p>
          <a:p>
            <a:pPr marL="504017" lvl="1" indent="0">
              <a:buNone/>
            </a:pPr>
            <a:r>
              <a:rPr lang="de-DE" sz="2000" dirty="0"/>
              <a:t> </a:t>
            </a:r>
          </a:p>
          <a:p>
            <a:pPr lvl="1"/>
            <a:r>
              <a:rPr lang="de-DE" sz="2000" dirty="0"/>
              <a:t>Für aktuelle Stiftungsgründungen, Satzungsänderungen etc. gelten mangels Überleitungsvorschriften </a:t>
            </a:r>
            <a:r>
              <a:rPr lang="de-DE" sz="2000" b="1" dirty="0"/>
              <a:t>bis dahin</a:t>
            </a:r>
            <a:r>
              <a:rPr lang="de-DE" sz="2000" dirty="0"/>
              <a:t> die heutigen §§ 80 ff. BGB in Verbindung mit den Landesstiftungsgesetzen. </a:t>
            </a:r>
          </a:p>
          <a:p>
            <a:pPr marL="504017" lvl="1" indent="0">
              <a:buNone/>
            </a:pPr>
            <a:endParaRPr lang="de-DE" sz="2000" dirty="0"/>
          </a:p>
          <a:p>
            <a:endParaRPr lang="de-DE" sz="2000" dirty="0"/>
          </a:p>
        </p:txBody>
      </p:sp>
    </p:spTree>
    <p:extLst>
      <p:ext uri="{BB962C8B-B14F-4D97-AF65-F5344CB8AC3E}">
        <p14:creationId xmlns:p14="http://schemas.microsoft.com/office/powerpoint/2010/main" val="21426477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5DF1F39-E044-1F59-AA60-15F60EB9D406}"/>
              </a:ext>
            </a:extLst>
          </p:cNvPr>
          <p:cNvSpPr>
            <a:spLocks noGrp="1"/>
          </p:cNvSpPr>
          <p:nvPr>
            <p:ph type="title"/>
          </p:nvPr>
        </p:nvSpPr>
        <p:spPr/>
        <p:txBody>
          <a:bodyPr/>
          <a:lstStyle/>
          <a:p>
            <a:endParaRPr lang="de-DE" dirty="0"/>
          </a:p>
        </p:txBody>
      </p:sp>
      <p:sp>
        <p:nvSpPr>
          <p:cNvPr id="3" name="Fußzeilenplatzhalter 2">
            <a:extLst>
              <a:ext uri="{FF2B5EF4-FFF2-40B4-BE49-F238E27FC236}">
                <a16:creationId xmlns:a16="http://schemas.microsoft.com/office/drawing/2014/main" xmlns="" id="{EF9BBE75-C579-ED34-F708-6C141C850683}"/>
              </a:ext>
            </a:extLst>
          </p:cNvPr>
          <p:cNvSpPr>
            <a:spLocks noGrp="1"/>
          </p:cNvSpPr>
          <p:nvPr>
            <p:ph type="ftr" sz="quarter" idx="11"/>
          </p:nvPr>
        </p:nvSpPr>
        <p:spPr/>
        <p:txBody>
          <a:bodyPr/>
          <a:lstStyle/>
          <a:p>
            <a:endParaRPr lang="de-DE" sz="2000" dirty="0"/>
          </a:p>
          <a:p>
            <a:endParaRPr lang="de-DE" sz="2000" dirty="0"/>
          </a:p>
          <a:p>
            <a:r>
              <a:rPr lang="de-DE" sz="2000" dirty="0"/>
              <a:t>	1.  Einleitung</a:t>
            </a:r>
            <a:endParaRPr lang="de-DE" dirty="0"/>
          </a:p>
        </p:txBody>
      </p:sp>
      <p:sp>
        <p:nvSpPr>
          <p:cNvPr id="4" name="Textplatzhalter 3">
            <a:extLst>
              <a:ext uri="{FF2B5EF4-FFF2-40B4-BE49-F238E27FC236}">
                <a16:creationId xmlns:a16="http://schemas.microsoft.com/office/drawing/2014/main" xmlns="" id="{F8F1BAD9-B034-C867-5246-C07CE0DBE582}"/>
              </a:ext>
            </a:extLst>
          </p:cNvPr>
          <p:cNvSpPr>
            <a:spLocks noGrp="1"/>
          </p:cNvSpPr>
          <p:nvPr>
            <p:ph type="body" sz="quarter" idx="13"/>
          </p:nvPr>
        </p:nvSpPr>
        <p:spPr>
          <a:xfrm>
            <a:off x="554786" y="1506071"/>
            <a:ext cx="8772094" cy="5680037"/>
          </a:xfrm>
        </p:spPr>
        <p:txBody>
          <a:bodyPr/>
          <a:lstStyle/>
          <a:p>
            <a:pPr marL="0" indent="-7938">
              <a:buNone/>
            </a:pPr>
            <a:r>
              <a:rPr lang="de-DE" sz="2000" b="1" dirty="0">
                <a:solidFill>
                  <a:schemeClr val="accent2"/>
                </a:solidFill>
              </a:rPr>
              <a:t>Stiftungsrechtsreform – Kerninhalte  </a:t>
            </a:r>
          </a:p>
          <a:p>
            <a:pPr marL="266700" lvl="1" indent="0">
              <a:buNone/>
            </a:pPr>
            <a:endParaRPr lang="de-DE" sz="2000" b="1" dirty="0">
              <a:solidFill>
                <a:schemeClr val="accent2"/>
              </a:solidFill>
            </a:endParaRPr>
          </a:p>
          <a:p>
            <a:pPr lvl="1"/>
            <a:r>
              <a:rPr lang="de-DE" sz="2000" dirty="0"/>
              <a:t>Vereinheitlichung des Stiftungszivilrechts auf Bundesebene</a:t>
            </a:r>
          </a:p>
          <a:p>
            <a:pPr lvl="1"/>
            <a:r>
              <a:rPr lang="de-DE" sz="2000" dirty="0"/>
              <a:t>Erstmals auf Ebene des BGB Regeln zu Satzungsänderungen</a:t>
            </a:r>
          </a:p>
          <a:p>
            <a:pPr lvl="1"/>
            <a:r>
              <a:rPr lang="de-DE" sz="2000" dirty="0"/>
              <a:t>Regeln zum Umgang mit notleidenden Stiftungen (Zweckänderung, Umwandlung in Verbrauchsstiftung etc.)</a:t>
            </a:r>
          </a:p>
          <a:p>
            <a:pPr lvl="1"/>
            <a:r>
              <a:rPr lang="de-DE" sz="2000" dirty="0"/>
              <a:t>Vereinfachte Zulegung / Zusammenlegung von Stiftungen</a:t>
            </a:r>
          </a:p>
          <a:p>
            <a:pPr lvl="1"/>
            <a:r>
              <a:rPr lang="de-DE" sz="2000" dirty="0"/>
              <a:t>Ausdrückliche Beschreibung einer stiftungsspezifischen </a:t>
            </a:r>
            <a:r>
              <a:rPr lang="de-DE" sz="2000" i="1" dirty="0" err="1"/>
              <a:t>business</a:t>
            </a:r>
            <a:r>
              <a:rPr lang="de-DE" sz="2000" i="1" dirty="0"/>
              <a:t> </a:t>
            </a:r>
            <a:r>
              <a:rPr lang="de-DE" sz="2000" i="1" dirty="0" err="1"/>
              <a:t>judgement</a:t>
            </a:r>
            <a:r>
              <a:rPr lang="de-DE" sz="2000" i="1" dirty="0"/>
              <a:t> </a:t>
            </a:r>
            <a:r>
              <a:rPr lang="de-DE" sz="2000" i="1" dirty="0" err="1"/>
              <a:t>rule</a:t>
            </a:r>
            <a:r>
              <a:rPr lang="de-DE" sz="2000" i="1" dirty="0"/>
              <a:t> </a:t>
            </a:r>
            <a:r>
              <a:rPr lang="de-DE" sz="2000" dirty="0"/>
              <a:t>im BGB </a:t>
            </a:r>
          </a:p>
          <a:p>
            <a:pPr lvl="1"/>
            <a:r>
              <a:rPr lang="de-DE" sz="2000" dirty="0"/>
              <a:t>Notmaßnahmen bei fehlenden Organmitgliedern durch Stiftungsbehörde </a:t>
            </a:r>
          </a:p>
          <a:p>
            <a:pPr marL="266700" lvl="1" indent="0">
              <a:buNone/>
            </a:pPr>
            <a:endParaRPr lang="de-DE" sz="2000" dirty="0"/>
          </a:p>
          <a:p>
            <a:pPr marL="274638" lvl="1" indent="0">
              <a:buNone/>
            </a:pPr>
            <a:endParaRPr lang="de-DE" sz="2000" b="1" dirty="0"/>
          </a:p>
          <a:p>
            <a:pPr lvl="1">
              <a:buFont typeface="Wingdings" panose="05000000000000000000" pitchFamily="2" charset="2"/>
              <a:buChar char="à"/>
            </a:pPr>
            <a:r>
              <a:rPr lang="de-DE" sz="2000" dirty="0"/>
              <a:t>Inhaltlich spiegelt das reformierte Stiftungsrecht ausweislich der Gesetzesbegründung das </a:t>
            </a:r>
            <a:r>
              <a:rPr lang="de-DE" sz="2000" i="1" dirty="0"/>
              <a:t>„nach überwiegender Auffassung bereits heute geltende Stiftungsrecht wider“</a:t>
            </a:r>
          </a:p>
          <a:p>
            <a:pPr lvl="1">
              <a:buFont typeface="Wingdings" panose="05000000000000000000" pitchFamily="2" charset="2"/>
              <a:buChar char="à"/>
            </a:pPr>
            <a:r>
              <a:rPr lang="de-DE" sz="2000" dirty="0"/>
              <a:t>Reform entfaltet damit faktisch eine Vorwirkung für bestehende Stiftungen </a:t>
            </a:r>
          </a:p>
          <a:p>
            <a:endParaRPr lang="de-DE" sz="2000" dirty="0"/>
          </a:p>
        </p:txBody>
      </p:sp>
    </p:spTree>
    <p:extLst>
      <p:ext uri="{BB962C8B-B14F-4D97-AF65-F5344CB8AC3E}">
        <p14:creationId xmlns:p14="http://schemas.microsoft.com/office/powerpoint/2010/main" val="37005306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B9C3C90-4A52-EF48-28D0-D0B892528619}"/>
              </a:ext>
            </a:extLst>
          </p:cNvPr>
          <p:cNvSpPr>
            <a:spLocks noGrp="1"/>
          </p:cNvSpPr>
          <p:nvPr>
            <p:ph type="title"/>
          </p:nvPr>
        </p:nvSpPr>
        <p:spPr/>
        <p:txBody>
          <a:bodyPr/>
          <a:lstStyle/>
          <a:p>
            <a:endParaRPr lang="de-DE"/>
          </a:p>
        </p:txBody>
      </p:sp>
      <p:sp>
        <p:nvSpPr>
          <p:cNvPr id="3" name="Fußzeilenplatzhalter 2">
            <a:extLst>
              <a:ext uri="{FF2B5EF4-FFF2-40B4-BE49-F238E27FC236}">
                <a16:creationId xmlns:a16="http://schemas.microsoft.com/office/drawing/2014/main" xmlns="" id="{7BD38E76-1026-CC9F-3E09-502E33817417}"/>
              </a:ext>
            </a:extLst>
          </p:cNvPr>
          <p:cNvSpPr>
            <a:spLocks noGrp="1"/>
          </p:cNvSpPr>
          <p:nvPr>
            <p:ph type="ftr" sz="quarter" idx="11"/>
          </p:nvPr>
        </p:nvSpPr>
        <p:spPr/>
        <p:txBody>
          <a:bodyPr/>
          <a:lstStyle/>
          <a:p>
            <a:endParaRPr lang="de-DE" dirty="0"/>
          </a:p>
          <a:p>
            <a:r>
              <a:rPr lang="de-DE" dirty="0"/>
              <a:t>	</a:t>
            </a:r>
          </a:p>
          <a:p>
            <a:r>
              <a:rPr lang="de-DE" dirty="0"/>
              <a:t>	2. Legaldefinition</a:t>
            </a:r>
          </a:p>
        </p:txBody>
      </p:sp>
      <p:sp>
        <p:nvSpPr>
          <p:cNvPr id="4" name="Textplatzhalter 3">
            <a:extLst>
              <a:ext uri="{FF2B5EF4-FFF2-40B4-BE49-F238E27FC236}">
                <a16:creationId xmlns:a16="http://schemas.microsoft.com/office/drawing/2014/main" xmlns="" id="{AF1C56EA-3101-ADF5-8D65-795EBDDFA8FE}"/>
              </a:ext>
            </a:extLst>
          </p:cNvPr>
          <p:cNvSpPr>
            <a:spLocks noGrp="1"/>
          </p:cNvSpPr>
          <p:nvPr>
            <p:ph type="body" sz="quarter" idx="13"/>
          </p:nvPr>
        </p:nvSpPr>
        <p:spPr>
          <a:xfrm>
            <a:off x="554786" y="1796527"/>
            <a:ext cx="8858155" cy="4802077"/>
          </a:xfrm>
        </p:spPr>
        <p:txBody>
          <a:bodyPr/>
          <a:lstStyle/>
          <a:p>
            <a:endParaRPr lang="de-DE" sz="3600" b="1" dirty="0"/>
          </a:p>
          <a:p>
            <a:endParaRPr lang="de-DE" sz="3600" b="1" dirty="0"/>
          </a:p>
          <a:p>
            <a:endParaRPr lang="de-DE" sz="3600" b="1" dirty="0"/>
          </a:p>
          <a:p>
            <a:pPr marL="714375" indent="-714375">
              <a:buNone/>
            </a:pPr>
            <a:r>
              <a:rPr lang="de-DE" sz="5400" b="1" dirty="0"/>
              <a:t>2. Legaldefinition der Stiftung</a:t>
            </a:r>
            <a:endParaRPr lang="de-DE" b="1" dirty="0"/>
          </a:p>
        </p:txBody>
      </p:sp>
    </p:spTree>
    <p:extLst>
      <p:ext uri="{BB962C8B-B14F-4D97-AF65-F5344CB8AC3E}">
        <p14:creationId xmlns:p14="http://schemas.microsoft.com/office/powerpoint/2010/main" val="2120134405"/>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elfolie mit Text">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Contentfolie">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Textformate">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01_PPT Arial</Template>
  <TotalTime>0</TotalTime>
  <Words>1770</Words>
  <Application>Microsoft Office PowerPoint</Application>
  <PresentationFormat>Benutzerdefiniert</PresentationFormat>
  <Paragraphs>303</Paragraphs>
  <Slides>43</Slides>
  <Notes>1</Notes>
  <HiddenSlides>0</HiddenSlides>
  <MMClips>0</MMClips>
  <ScaleCrop>false</ScaleCrop>
  <HeadingPairs>
    <vt:vector size="6" baseType="variant">
      <vt:variant>
        <vt:lpstr>Verwendete Schriftarten</vt:lpstr>
      </vt:variant>
      <vt:variant>
        <vt:i4>3</vt:i4>
      </vt:variant>
      <vt:variant>
        <vt:lpstr>Design</vt:lpstr>
      </vt:variant>
      <vt:variant>
        <vt:i4>3</vt:i4>
      </vt:variant>
      <vt:variant>
        <vt:lpstr>Folientitel</vt:lpstr>
      </vt:variant>
      <vt:variant>
        <vt:i4>43</vt:i4>
      </vt:variant>
    </vt:vector>
  </HeadingPairs>
  <TitlesOfParts>
    <vt:vector size="49" baseType="lpstr">
      <vt:lpstr>Arial</vt:lpstr>
      <vt:lpstr>Wingdings</vt:lpstr>
      <vt:lpstr>Calibri</vt:lpstr>
      <vt:lpstr>Titelfolie mit Text</vt:lpstr>
      <vt:lpstr>Contentfolie</vt:lpstr>
      <vt:lpstr>Textformate</vt:lpstr>
      <vt:lpstr>PowerPoint-Präsentation</vt:lpstr>
      <vt:lpstr>PowerPoint-Präsentation</vt:lpstr>
      <vt:lpstr>PowerPoint-Präsentation</vt:lpstr>
      <vt:lpstr>PowerPoint-Präsentation</vt:lpstr>
      <vt:lpstr>PowerPoint-Präsentation</vt:lpstr>
      <vt:lpstr>PowerPoint-Präsentation</vt:lpstr>
      <vt:lpstr>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Beate Schiller</dc:creator>
  <cp:lastModifiedBy>Kriedel, Sebastian</cp:lastModifiedBy>
  <cp:revision>156</cp:revision>
  <dcterms:created xsi:type="dcterms:W3CDTF">2009-11-16T10:30:05Z</dcterms:created>
  <dcterms:modified xsi:type="dcterms:W3CDTF">2023-06-13T06:41:25Z</dcterms:modified>
</cp:coreProperties>
</file>